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3"/>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79300"/>
  <p:notesSz cx="6858000" cy="9144000"/>
  <p:embeddedFontLst>
    <p:embeddedFont>
      <p:font typeface="Roboto"/>
      <p:regular r:id="rId27"/>
      <p:bold r:id="rId28"/>
      <p:italic r:id="rId29"/>
      <p:boldItalic r:id="rId30"/>
    </p:embeddedFont>
    <p:embeddedFont>
      <p:font typeface="Inconsolata"/>
      <p:regular r:id="rId31"/>
      <p:bold r:id="rId32"/>
    </p:embeddedFont>
    <p:embeddedFont>
      <p:font typeface="Roboto Condensed"/>
      <p:regular r:id="rId33"/>
      <p:bold r:id="rId34"/>
      <p:italic r:id="rId35"/>
      <p:boldItalic r:id="rId36"/>
    </p:embeddedFont>
    <p:embeddedFont>
      <p:font typeface="Indie Flower"/>
      <p:regular r:id="rId37"/>
    </p:embeddedFont>
    <p:embeddedFont>
      <p:font typeface="Permanent Marker"/>
      <p:regular r:id="rId38"/>
    </p:embeddedFont>
    <p:embeddedFont>
      <p:font typeface="Helvetica Neue"/>
      <p:regular r:id="rId39"/>
      <p:bold r:id="rId40"/>
      <p:italic r:id="rId41"/>
      <p:boldItalic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4.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6.xml"/><Relationship Id="rId44" Type="http://schemas.openxmlformats.org/officeDocument/2006/relationships/font" Target="fonts/RobotoMono-bold.fntdata"/><Relationship Id="rId21" Type="http://schemas.openxmlformats.org/officeDocument/2006/relationships/slide" Target="slides/slide15.xml"/><Relationship Id="rId43" Type="http://schemas.openxmlformats.org/officeDocument/2006/relationships/font" Target="fonts/RobotoMono-regular.fntdata"/><Relationship Id="rId24" Type="http://schemas.openxmlformats.org/officeDocument/2006/relationships/slide" Target="slides/slide18.xml"/><Relationship Id="rId46" Type="http://schemas.openxmlformats.org/officeDocument/2006/relationships/font" Target="fonts/RobotoMono-boldItalic.fntdata"/><Relationship Id="rId23" Type="http://schemas.openxmlformats.org/officeDocument/2006/relationships/slide" Target="slides/slide17.xml"/><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consolata-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Condensed-regular.fntdata"/><Relationship Id="rId10" Type="http://schemas.openxmlformats.org/officeDocument/2006/relationships/slide" Target="slides/slide4.xml"/><Relationship Id="rId32" Type="http://schemas.openxmlformats.org/officeDocument/2006/relationships/font" Target="fonts/Inconsolata-bold.fntdata"/><Relationship Id="rId13" Type="http://schemas.openxmlformats.org/officeDocument/2006/relationships/slide" Target="slides/slide7.xml"/><Relationship Id="rId35" Type="http://schemas.openxmlformats.org/officeDocument/2006/relationships/font" Target="fonts/RobotoCondensed-italic.fntdata"/><Relationship Id="rId12" Type="http://schemas.openxmlformats.org/officeDocument/2006/relationships/slide" Target="slides/slide6.xml"/><Relationship Id="rId34" Type="http://schemas.openxmlformats.org/officeDocument/2006/relationships/font" Target="fonts/RobotoCondensed-bold.fntdata"/><Relationship Id="rId15" Type="http://schemas.openxmlformats.org/officeDocument/2006/relationships/slide" Target="slides/slide9.xml"/><Relationship Id="rId37" Type="http://schemas.openxmlformats.org/officeDocument/2006/relationships/font" Target="fonts/IndieFlower-regular.fntdata"/><Relationship Id="rId14" Type="http://schemas.openxmlformats.org/officeDocument/2006/relationships/slide" Target="slides/slide8.xml"/><Relationship Id="rId36" Type="http://schemas.openxmlformats.org/officeDocument/2006/relationships/font" Target="fonts/RobotoCondensed-boldItalic.fntdata"/><Relationship Id="rId17" Type="http://schemas.openxmlformats.org/officeDocument/2006/relationships/slide" Target="slides/slide11.xml"/><Relationship Id="rId39" Type="http://schemas.openxmlformats.org/officeDocument/2006/relationships/font" Target="fonts/HelveticaNeue-regular.fntdata"/><Relationship Id="rId16" Type="http://schemas.openxmlformats.org/officeDocument/2006/relationships/slide" Target="slides/slide10.xml"/><Relationship Id="rId38" Type="http://schemas.openxmlformats.org/officeDocument/2006/relationships/font" Target="fonts/PermanentMarker-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b6cc06ffb_0_0: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6cc06ff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1b800d19a9_0_253: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b800d19a9_0_2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1b800d19a9_0_343: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b800d19a9_0_3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1a6c19aeaa_5_327: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a6c19aeaa_5_3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1a6c19aeaa_5_313: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a6c19aeaa_5_3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1a6c19aeaa_5_293: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a6c19aeaa_5_2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1a6c19aeaa_5_39: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a6c19aeaa_5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1a6c19aeaa_5_81: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a6c19aeaa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1a6c19aeaa_5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1a6c19aeaa_7_0: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a6c19aea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1a6c19aeaa_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1a6c19aeaa_5_261: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a6c19aeaa_5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1a6c19aeaa_5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1a6c19aeaa_5_68: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a6c19aeaa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a6c19aeaa_5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1ca6ca052e_2_0: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ca6ca05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ca6ca052e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1a6c19aeaa_5_276: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a6c19aeaa_5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a6c19aeaa_5_2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243000a11d_0_10: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43000a11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243000a11d_0_58: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43000a11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1b800d19a9_0_238: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800d19a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b800d19a9_0_2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1b800d19a9_0_0: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b800d19a9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1b800d19a9_0_48: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b800d19a9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1a6c19aeaa_5_238: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a6c19aeaa_5_2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1a6c19aeaa_5_96:notes"/>
          <p:cNvSpPr/>
          <p:nvPr>
            <p:ph idx="2" type="sldImg"/>
          </p:nvPr>
        </p:nvSpPr>
        <p:spPr>
          <a:xfrm>
            <a:off x="384475" y="685800"/>
            <a:ext cx="60897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a6c19aeaa_5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gif"/><Relationship Id="rId3" Type="http://schemas.openxmlformats.org/officeDocument/2006/relationships/image" Target="../media/image12.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gi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0.png"/><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4.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2" name="Shape 22"/>
        <p:cNvGrpSpPr/>
        <p:nvPr/>
      </p:nvGrpSpPr>
      <p:grpSpPr>
        <a:xfrm>
          <a:off x="0" y="0"/>
          <a:ext cx="0" cy="0"/>
          <a:chOff x="0" y="0"/>
          <a:chExt cx="0" cy="0"/>
        </a:xfrm>
      </p:grpSpPr>
      <p:sp>
        <p:nvSpPr>
          <p:cNvPr id="23" name="Google Shape;23;p2"/>
          <p:cNvSpPr/>
          <p:nvPr/>
        </p:nvSpPr>
        <p:spPr>
          <a:xfrm>
            <a:off x="0" y="-7471"/>
            <a:ext cx="12197569" cy="6880861"/>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spcBef>
                <a:spcPts val="0"/>
              </a:spcBef>
              <a:spcAft>
                <a:spcPts val="0"/>
              </a:spcAft>
              <a:buNone/>
            </a:pPr>
            <a:r>
              <a:t/>
            </a:r>
            <a:endParaRPr b="0" i="0" sz="700" u="none" cap="none" strike="noStrike">
              <a:solidFill>
                <a:srgbClr val="5A5A5A"/>
              </a:solidFill>
              <a:latin typeface="Helvetica Neue"/>
              <a:ea typeface="Helvetica Neue"/>
              <a:cs typeface="Helvetica Neue"/>
              <a:sym typeface="Helvetica Neue"/>
            </a:endParaRPr>
          </a:p>
        </p:txBody>
      </p:sp>
      <p:pic>
        <p:nvPicPr>
          <p:cNvPr id="24" name="Google Shape;24;p2"/>
          <p:cNvPicPr preferRelativeResize="0"/>
          <p:nvPr/>
        </p:nvPicPr>
        <p:blipFill rotWithShape="1">
          <a:blip r:embed="rId2">
            <a:alphaModFix/>
          </a:blip>
          <a:srcRect b="0" l="0" r="32724" t="0"/>
          <a:stretch/>
        </p:blipFill>
        <p:spPr>
          <a:xfrm>
            <a:off x="8143784" y="2629157"/>
            <a:ext cx="4076792" cy="3950550"/>
          </a:xfrm>
          <a:prstGeom prst="rect">
            <a:avLst/>
          </a:prstGeom>
          <a:noFill/>
          <a:ln>
            <a:noFill/>
          </a:ln>
        </p:spPr>
      </p:pic>
      <p:grpSp>
        <p:nvGrpSpPr>
          <p:cNvPr id="25" name="Google Shape;25;p2"/>
          <p:cNvGrpSpPr/>
          <p:nvPr/>
        </p:nvGrpSpPr>
        <p:grpSpPr>
          <a:xfrm>
            <a:off x="3855234" y="4814390"/>
            <a:ext cx="4940949" cy="2141993"/>
            <a:chOff x="7718507" y="9044624"/>
            <a:chExt cx="11964300" cy="5181341"/>
          </a:xfrm>
        </p:grpSpPr>
        <p:sp>
          <p:nvSpPr>
            <p:cNvPr id="26" name="Google Shape;26;p2"/>
            <p:cNvSpPr/>
            <p:nvPr/>
          </p:nvSpPr>
          <p:spPr>
            <a:xfrm>
              <a:off x="7718507" y="10812175"/>
              <a:ext cx="2997897" cy="341379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A50000">
                <a:alpha val="2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 name="Google Shape;27;p2"/>
            <p:cNvSpPr/>
            <p:nvPr/>
          </p:nvSpPr>
          <p:spPr>
            <a:xfrm>
              <a:off x="13598102" y="9044624"/>
              <a:ext cx="4493959" cy="5123578"/>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8" name="Google Shape;28;p2"/>
            <p:cNvSpPr/>
            <p:nvPr/>
          </p:nvSpPr>
          <p:spPr>
            <a:xfrm>
              <a:off x="10843482" y="12227366"/>
              <a:ext cx="1704010" cy="1940836"/>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 name="Google Shape;29;p2"/>
            <p:cNvSpPr/>
            <p:nvPr/>
          </p:nvSpPr>
          <p:spPr>
            <a:xfrm>
              <a:off x="11698374" y="10494477"/>
              <a:ext cx="1704010" cy="1946614"/>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 name="Google Shape;30;p2"/>
            <p:cNvSpPr/>
            <p:nvPr/>
          </p:nvSpPr>
          <p:spPr>
            <a:xfrm>
              <a:off x="17978798" y="10757901"/>
              <a:ext cx="1704009" cy="1946614"/>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31" name="Google Shape;31;p2"/>
          <p:cNvSpPr/>
          <p:nvPr/>
        </p:nvSpPr>
        <p:spPr>
          <a:xfrm>
            <a:off x="3258008" y="6327406"/>
            <a:ext cx="571258" cy="51698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2" name="Google Shape;32;p2"/>
          <p:cNvSpPr/>
          <p:nvPr/>
        </p:nvSpPr>
        <p:spPr>
          <a:xfrm>
            <a:off x="1529811" y="5729561"/>
            <a:ext cx="559717" cy="1123489"/>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A50000">
              <a:alpha val="25882"/>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3" name="Google Shape;33;p2"/>
          <p:cNvSpPr/>
          <p:nvPr/>
        </p:nvSpPr>
        <p:spPr>
          <a:xfrm>
            <a:off x="2164541" y="5954836"/>
            <a:ext cx="487588" cy="898214"/>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4" name="Google Shape;34;p2"/>
          <p:cNvSpPr/>
          <p:nvPr/>
        </p:nvSpPr>
        <p:spPr>
          <a:xfrm>
            <a:off x="675809" y="6070362"/>
            <a:ext cx="781872" cy="782688"/>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A50000">
              <a:alpha val="46666"/>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5" name="Google Shape;35;p2"/>
          <p:cNvSpPr/>
          <p:nvPr/>
        </p:nvSpPr>
        <p:spPr>
          <a:xfrm>
            <a:off x="2914678" y="6278310"/>
            <a:ext cx="268317" cy="574741"/>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6" name="Google Shape;36;p2"/>
          <p:cNvSpPr/>
          <p:nvPr/>
        </p:nvSpPr>
        <p:spPr>
          <a:xfrm>
            <a:off x="2724258" y="6489144"/>
            <a:ext cx="268317" cy="363907"/>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A50000">
              <a:alpha val="15686"/>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7" name="Google Shape;37;p2"/>
          <p:cNvSpPr/>
          <p:nvPr/>
        </p:nvSpPr>
        <p:spPr>
          <a:xfrm>
            <a:off x="222841" y="6050144"/>
            <a:ext cx="375068" cy="802906"/>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8" name="Google Shape;38;p2"/>
          <p:cNvSpPr/>
          <p:nvPr/>
        </p:nvSpPr>
        <p:spPr>
          <a:xfrm>
            <a:off x="-42592" y="6344735"/>
            <a:ext cx="375068" cy="508314"/>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39" name="Google Shape;39;p2"/>
          <p:cNvGrpSpPr/>
          <p:nvPr/>
        </p:nvGrpSpPr>
        <p:grpSpPr>
          <a:xfrm>
            <a:off x="991034" y="653399"/>
            <a:ext cx="1547598" cy="513723"/>
            <a:chOff x="5813496" y="4786016"/>
            <a:chExt cx="12756898" cy="4230225"/>
          </a:xfrm>
        </p:grpSpPr>
        <p:sp>
          <p:nvSpPr>
            <p:cNvPr id="40" name="Google Shape;40;p2"/>
            <p:cNvSpPr/>
            <p:nvPr/>
          </p:nvSpPr>
          <p:spPr>
            <a:xfrm>
              <a:off x="11495247" y="5628371"/>
              <a:ext cx="2274901" cy="338787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1" name="Google Shape;41;p2"/>
            <p:cNvSpPr/>
            <p:nvPr/>
          </p:nvSpPr>
          <p:spPr>
            <a:xfrm>
              <a:off x="8267514" y="5628313"/>
              <a:ext cx="2287407" cy="3383428"/>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2" name="Google Shape;42;p2"/>
            <p:cNvSpPr/>
            <p:nvPr/>
          </p:nvSpPr>
          <p:spPr>
            <a:xfrm>
              <a:off x="5813496" y="5628354"/>
              <a:ext cx="2285987" cy="2479893"/>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3" name="Google Shape;43;p2"/>
            <p:cNvSpPr/>
            <p:nvPr/>
          </p:nvSpPr>
          <p:spPr>
            <a:xfrm>
              <a:off x="16270539" y="5628326"/>
              <a:ext cx="2299855" cy="2474999"/>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4" name="Google Shape;44;p2"/>
            <p:cNvSpPr/>
            <p:nvPr/>
          </p:nvSpPr>
          <p:spPr>
            <a:xfrm>
              <a:off x="13860819" y="5628354"/>
              <a:ext cx="2288397" cy="2469595"/>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 name="Google Shape;45;p2"/>
            <p:cNvSpPr/>
            <p:nvPr/>
          </p:nvSpPr>
          <p:spPr>
            <a:xfrm>
              <a:off x="10699397" y="5650436"/>
              <a:ext cx="642445" cy="2419154"/>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6" name="Google Shape;46;p2"/>
            <p:cNvSpPr/>
            <p:nvPr/>
          </p:nvSpPr>
          <p:spPr>
            <a:xfrm>
              <a:off x="10679951" y="4786016"/>
              <a:ext cx="700273" cy="707428"/>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cxnSp>
        <p:nvCxnSpPr>
          <p:cNvPr id="47" name="Google Shape;47;p2"/>
          <p:cNvCxnSpPr/>
          <p:nvPr/>
        </p:nvCxnSpPr>
        <p:spPr>
          <a:xfrm>
            <a:off x="957336" y="3970357"/>
            <a:ext cx="11221964" cy="0"/>
          </a:xfrm>
          <a:prstGeom prst="straightConnector1">
            <a:avLst/>
          </a:prstGeom>
          <a:noFill/>
          <a:ln cap="flat" cmpd="sng" w="9525">
            <a:solidFill>
              <a:srgbClr val="FFD3CB"/>
            </a:solidFill>
            <a:prstDash val="solid"/>
            <a:round/>
            <a:headEnd len="sm" w="sm" type="none"/>
            <a:tailEnd len="sm" w="sm" type="none"/>
          </a:ln>
        </p:spPr>
      </p:cxnSp>
      <p:sp>
        <p:nvSpPr>
          <p:cNvPr id="48" name="Google Shape;48;p2"/>
          <p:cNvSpPr txBox="1"/>
          <p:nvPr>
            <p:ph type="ctrTitle"/>
          </p:nvPr>
        </p:nvSpPr>
        <p:spPr>
          <a:xfrm>
            <a:off x="950913" y="2497310"/>
            <a:ext cx="8085693" cy="137651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Helvetica Neue"/>
              <a:buNone/>
              <a:defRPr b="0" i="0" sz="4800" u="none" cap="none" strike="noStrike">
                <a:solidFill>
                  <a:schemeClr val="lt1"/>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9" name="Google Shape;49;p2"/>
          <p:cNvSpPr txBox="1"/>
          <p:nvPr>
            <p:ph idx="1" type="body"/>
          </p:nvPr>
        </p:nvSpPr>
        <p:spPr>
          <a:xfrm>
            <a:off x="950913" y="4040188"/>
            <a:ext cx="7994867" cy="730250"/>
          </a:xfrm>
          <a:prstGeom prst="rect">
            <a:avLst/>
          </a:prstGeom>
          <a:noFill/>
          <a:ln>
            <a:noFill/>
          </a:ln>
        </p:spPr>
        <p:txBody>
          <a:bodyPr anchorCtr="0" anchor="t" bIns="91425" lIns="91425" spcFirstLastPara="1" rIns="91425" wrap="square" tIns="91425"/>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lt1"/>
                </a:solidFill>
                <a:latin typeface="Helvetica Neue"/>
                <a:ea typeface="Helvetica Neue"/>
                <a:cs typeface="Helvetica Neue"/>
                <a:sym typeface="Helvetica Neue"/>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50" name="Google Shape;50;p2"/>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7D63"/>
                </a:solidFill>
                <a:latin typeface="Helvetica Neue"/>
                <a:ea typeface="Helvetica Neue"/>
                <a:cs typeface="Helvetica Neue"/>
                <a:sym typeface="Helvetica Neue"/>
              </a:rPr>
              <a:t>©2016 Apigee Corp. All Rights Reserved. </a:t>
            </a:r>
            <a:endParaRPr sz="900">
              <a:solidFill>
                <a:srgbClr val="FF7D63"/>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lt1">
            <a:alpha val="54901"/>
          </a:schemeClr>
        </a:solidFill>
      </p:bgPr>
    </p:bg>
    <p:spTree>
      <p:nvGrpSpPr>
        <p:cNvPr id="156" name="Shape 156"/>
        <p:cNvGrpSpPr/>
        <p:nvPr/>
      </p:nvGrpSpPr>
      <p:grpSpPr>
        <a:xfrm>
          <a:off x="0" y="0"/>
          <a:ext cx="0" cy="0"/>
          <a:chOff x="0" y="0"/>
          <a:chExt cx="0" cy="0"/>
        </a:xfrm>
      </p:grpSpPr>
      <p:sp>
        <p:nvSpPr>
          <p:cNvPr id="157" name="Google Shape;157;p11"/>
          <p:cNvSpPr txBox="1"/>
          <p:nvPr>
            <p:ph type="title"/>
          </p:nvPr>
        </p:nvSpPr>
        <p:spPr>
          <a:xfrm>
            <a:off x="888262" y="515156"/>
            <a:ext cx="3569335" cy="2041181"/>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2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8" name="Google Shape;158;p11"/>
          <p:cNvSpPr txBox="1"/>
          <p:nvPr>
            <p:ph idx="1" type="body"/>
          </p:nvPr>
        </p:nvSpPr>
        <p:spPr>
          <a:xfrm>
            <a:off x="885821" y="3454400"/>
            <a:ext cx="3568700" cy="22987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000"/>
              <a:buFont typeface="Arial"/>
              <a:buNone/>
              <a:defRPr b="0" i="0" sz="2400" u="none" cap="none" strike="noStrike">
                <a:solidFill>
                  <a:schemeClr val="dk1"/>
                </a:solidFill>
                <a:latin typeface="Helvetica Neue"/>
                <a:ea typeface="Helvetica Neue"/>
                <a:cs typeface="Helvetica Neue"/>
                <a:sym typeface="Helvetica Neue"/>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159" name="Google Shape;159;p11"/>
          <p:cNvSpPr/>
          <p:nvPr>
            <p:ph idx="2" type="pic"/>
          </p:nvPr>
        </p:nvSpPr>
        <p:spPr>
          <a:xfrm>
            <a:off x="5651500" y="981074"/>
            <a:ext cx="5537200" cy="4772025"/>
          </a:xfrm>
          <a:prstGeom prst="rect">
            <a:avLst/>
          </a:prstGeom>
          <a:noFill/>
          <a:ln>
            <a:noFill/>
          </a:ln>
        </p:spPr>
        <p:txBody>
          <a:bodyPr anchorCtr="0" anchor="t" bIns="91425" lIns="91425" spcFirstLastPara="1" rIns="91425" wrap="square" tIns="91425"/>
          <a:lstStyle>
            <a:lvl1pPr indent="-342900" lvl="0" marL="3429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285750" lvl="1" marL="74295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228600" lvl="2" marL="1143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228600" lvl="3" marL="16002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228600" lvl="4" marL="20574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160" name="Google Shape;160;p11"/>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1"/>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62" name="Shape 162"/>
        <p:cNvGrpSpPr/>
        <p:nvPr/>
      </p:nvGrpSpPr>
      <p:grpSpPr>
        <a:xfrm>
          <a:off x="0" y="0"/>
          <a:ext cx="0" cy="0"/>
          <a:chOff x="0" y="0"/>
          <a:chExt cx="0" cy="0"/>
        </a:xfrm>
      </p:grpSpPr>
      <p:sp>
        <p:nvSpPr>
          <p:cNvPr id="163" name="Google Shape;163;p12"/>
          <p:cNvSpPr txBox="1"/>
          <p:nvPr>
            <p:ph type="title"/>
          </p:nvPr>
        </p:nvSpPr>
        <p:spPr>
          <a:xfrm>
            <a:off x="477608" y="264368"/>
            <a:ext cx="10387113" cy="6746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4" name="Google Shape;164;p12"/>
          <p:cNvSpPr txBox="1"/>
          <p:nvPr>
            <p:ph idx="1" type="body"/>
          </p:nvPr>
        </p:nvSpPr>
        <p:spPr>
          <a:xfrm>
            <a:off x="529585" y="1419987"/>
            <a:ext cx="5230421" cy="4515671"/>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65" name="Google Shape;165;p12"/>
          <p:cNvSpPr txBox="1"/>
          <p:nvPr>
            <p:ph idx="2" type="body"/>
          </p:nvPr>
        </p:nvSpPr>
        <p:spPr>
          <a:xfrm>
            <a:off x="6012427" y="1419987"/>
            <a:ext cx="5236152" cy="4515671"/>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66" name="Google Shape;166;p12"/>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12"/>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68" name="Shape 168"/>
        <p:cNvGrpSpPr/>
        <p:nvPr/>
      </p:nvGrpSpPr>
      <p:grpSpPr>
        <a:xfrm>
          <a:off x="0" y="0"/>
          <a:ext cx="0" cy="0"/>
          <a:chOff x="0" y="0"/>
          <a:chExt cx="0" cy="0"/>
        </a:xfrm>
      </p:grpSpPr>
      <p:sp>
        <p:nvSpPr>
          <p:cNvPr id="169" name="Google Shape;169;p13"/>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3"/>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nak you" showMasterSp="0">
  <p:cSld name="Thnak you">
    <p:spTree>
      <p:nvGrpSpPr>
        <p:cNvPr id="171" name="Shape 171"/>
        <p:cNvGrpSpPr/>
        <p:nvPr/>
      </p:nvGrpSpPr>
      <p:grpSpPr>
        <a:xfrm>
          <a:off x="0" y="0"/>
          <a:ext cx="0" cy="0"/>
          <a:chOff x="0" y="0"/>
          <a:chExt cx="0" cy="0"/>
        </a:xfrm>
      </p:grpSpPr>
      <p:sp>
        <p:nvSpPr>
          <p:cNvPr id="172" name="Google Shape;172;p14"/>
          <p:cNvSpPr/>
          <p:nvPr/>
        </p:nvSpPr>
        <p:spPr>
          <a:xfrm>
            <a:off x="0" y="0"/>
            <a:ext cx="12179300" cy="6858000"/>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spcBef>
                <a:spcPts val="0"/>
              </a:spcBef>
              <a:spcAft>
                <a:spcPts val="0"/>
              </a:spcAft>
              <a:buNone/>
            </a:pPr>
            <a:r>
              <a:t/>
            </a:r>
            <a:endParaRPr sz="700">
              <a:solidFill>
                <a:srgbClr val="5A5A5A"/>
              </a:solidFill>
              <a:latin typeface="Helvetica Neue"/>
              <a:ea typeface="Helvetica Neue"/>
              <a:cs typeface="Helvetica Neue"/>
              <a:sym typeface="Helvetica Neue"/>
            </a:endParaRPr>
          </a:p>
        </p:txBody>
      </p:sp>
      <p:pic>
        <p:nvPicPr>
          <p:cNvPr id="173" name="Google Shape;173;p14"/>
          <p:cNvPicPr preferRelativeResize="0"/>
          <p:nvPr/>
        </p:nvPicPr>
        <p:blipFill rotWithShape="1">
          <a:blip r:embed="rId2">
            <a:alphaModFix/>
          </a:blip>
          <a:srcRect b="0" l="0" r="32724" t="0"/>
          <a:stretch/>
        </p:blipFill>
        <p:spPr>
          <a:xfrm>
            <a:off x="8143784" y="2629157"/>
            <a:ext cx="4076792" cy="3950550"/>
          </a:xfrm>
          <a:prstGeom prst="rect">
            <a:avLst/>
          </a:prstGeom>
          <a:noFill/>
          <a:ln>
            <a:noFill/>
          </a:ln>
        </p:spPr>
      </p:pic>
      <p:grpSp>
        <p:nvGrpSpPr>
          <p:cNvPr id="174" name="Google Shape;174;p14"/>
          <p:cNvGrpSpPr/>
          <p:nvPr/>
        </p:nvGrpSpPr>
        <p:grpSpPr>
          <a:xfrm>
            <a:off x="3855234" y="4814390"/>
            <a:ext cx="4940949" cy="2141993"/>
            <a:chOff x="7718507" y="9044624"/>
            <a:chExt cx="11964300" cy="5181341"/>
          </a:xfrm>
        </p:grpSpPr>
        <p:sp>
          <p:nvSpPr>
            <p:cNvPr id="175" name="Google Shape;175;p14"/>
            <p:cNvSpPr/>
            <p:nvPr/>
          </p:nvSpPr>
          <p:spPr>
            <a:xfrm>
              <a:off x="7718507" y="10812175"/>
              <a:ext cx="2997897" cy="341379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A50000">
                <a:alpha val="2274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76" name="Google Shape;176;p14"/>
            <p:cNvSpPr/>
            <p:nvPr/>
          </p:nvSpPr>
          <p:spPr>
            <a:xfrm>
              <a:off x="13598102" y="9044624"/>
              <a:ext cx="4493959" cy="5123578"/>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77" name="Google Shape;177;p14"/>
            <p:cNvSpPr/>
            <p:nvPr/>
          </p:nvSpPr>
          <p:spPr>
            <a:xfrm>
              <a:off x="10843482" y="12227366"/>
              <a:ext cx="1704010" cy="1940836"/>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78" name="Google Shape;178;p14"/>
            <p:cNvSpPr/>
            <p:nvPr/>
          </p:nvSpPr>
          <p:spPr>
            <a:xfrm>
              <a:off x="11698374" y="10494477"/>
              <a:ext cx="1704010" cy="1946614"/>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79" name="Google Shape;179;p14"/>
            <p:cNvSpPr/>
            <p:nvPr/>
          </p:nvSpPr>
          <p:spPr>
            <a:xfrm>
              <a:off x="17978798" y="10757901"/>
              <a:ext cx="1704009" cy="1946614"/>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2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80" name="Google Shape;180;p14"/>
          <p:cNvSpPr/>
          <p:nvPr/>
        </p:nvSpPr>
        <p:spPr>
          <a:xfrm>
            <a:off x="3258008" y="6327406"/>
            <a:ext cx="571258" cy="51698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1" name="Google Shape;181;p14"/>
          <p:cNvSpPr/>
          <p:nvPr/>
        </p:nvSpPr>
        <p:spPr>
          <a:xfrm>
            <a:off x="1529811" y="5729561"/>
            <a:ext cx="559717" cy="1123489"/>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A50000">
              <a:alpha val="25882"/>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2" name="Google Shape;182;p14"/>
          <p:cNvSpPr/>
          <p:nvPr/>
        </p:nvSpPr>
        <p:spPr>
          <a:xfrm>
            <a:off x="2164541" y="5954836"/>
            <a:ext cx="487588" cy="898214"/>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3" name="Google Shape;183;p14"/>
          <p:cNvSpPr/>
          <p:nvPr/>
        </p:nvSpPr>
        <p:spPr>
          <a:xfrm>
            <a:off x="675809" y="6070362"/>
            <a:ext cx="781872" cy="782688"/>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A50000">
              <a:alpha val="46666"/>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4" name="Google Shape;184;p14"/>
          <p:cNvSpPr/>
          <p:nvPr/>
        </p:nvSpPr>
        <p:spPr>
          <a:xfrm>
            <a:off x="2914678" y="6278310"/>
            <a:ext cx="268317" cy="574741"/>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5" name="Google Shape;185;p14"/>
          <p:cNvSpPr/>
          <p:nvPr/>
        </p:nvSpPr>
        <p:spPr>
          <a:xfrm>
            <a:off x="2724258" y="6489144"/>
            <a:ext cx="268317" cy="363907"/>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A50000">
              <a:alpha val="15686"/>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6" name="Google Shape;186;p14"/>
          <p:cNvSpPr/>
          <p:nvPr/>
        </p:nvSpPr>
        <p:spPr>
          <a:xfrm>
            <a:off x="222841" y="6050144"/>
            <a:ext cx="375068" cy="802906"/>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7" name="Google Shape;187;p14"/>
          <p:cNvSpPr/>
          <p:nvPr/>
        </p:nvSpPr>
        <p:spPr>
          <a:xfrm>
            <a:off x="-42592" y="6344735"/>
            <a:ext cx="375068" cy="508314"/>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A50000">
              <a:alpha val="33725"/>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188" name="Google Shape;188;p14"/>
          <p:cNvGrpSpPr/>
          <p:nvPr/>
        </p:nvGrpSpPr>
        <p:grpSpPr>
          <a:xfrm>
            <a:off x="991034" y="653399"/>
            <a:ext cx="1547598" cy="513723"/>
            <a:chOff x="5813496" y="4786016"/>
            <a:chExt cx="12756898" cy="4230225"/>
          </a:xfrm>
        </p:grpSpPr>
        <p:sp>
          <p:nvSpPr>
            <p:cNvPr id="189" name="Google Shape;189;p14"/>
            <p:cNvSpPr/>
            <p:nvPr/>
          </p:nvSpPr>
          <p:spPr>
            <a:xfrm>
              <a:off x="11495247" y="5628371"/>
              <a:ext cx="2274901" cy="338787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0" name="Google Shape;190;p14"/>
            <p:cNvSpPr/>
            <p:nvPr/>
          </p:nvSpPr>
          <p:spPr>
            <a:xfrm>
              <a:off x="8267514" y="5628313"/>
              <a:ext cx="2287407" cy="3383428"/>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1" name="Google Shape;191;p14"/>
            <p:cNvSpPr/>
            <p:nvPr/>
          </p:nvSpPr>
          <p:spPr>
            <a:xfrm>
              <a:off x="5813496" y="5628354"/>
              <a:ext cx="2285987" cy="2479893"/>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2" name="Google Shape;192;p14"/>
            <p:cNvSpPr/>
            <p:nvPr/>
          </p:nvSpPr>
          <p:spPr>
            <a:xfrm>
              <a:off x="16270539" y="5628326"/>
              <a:ext cx="2299855" cy="2474999"/>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3" name="Google Shape;193;p14"/>
            <p:cNvSpPr/>
            <p:nvPr/>
          </p:nvSpPr>
          <p:spPr>
            <a:xfrm>
              <a:off x="13860819" y="5628354"/>
              <a:ext cx="2288397" cy="2469595"/>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4" name="Google Shape;194;p14"/>
            <p:cNvSpPr/>
            <p:nvPr/>
          </p:nvSpPr>
          <p:spPr>
            <a:xfrm>
              <a:off x="10699397" y="5650436"/>
              <a:ext cx="642445" cy="2419154"/>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95" name="Google Shape;195;p14"/>
            <p:cNvSpPr/>
            <p:nvPr/>
          </p:nvSpPr>
          <p:spPr>
            <a:xfrm>
              <a:off x="10679951" y="4786016"/>
              <a:ext cx="700273" cy="707428"/>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cxnSp>
        <p:nvCxnSpPr>
          <p:cNvPr id="196" name="Google Shape;196;p14"/>
          <p:cNvCxnSpPr/>
          <p:nvPr/>
        </p:nvCxnSpPr>
        <p:spPr>
          <a:xfrm>
            <a:off x="957336" y="3970357"/>
            <a:ext cx="11221964" cy="0"/>
          </a:xfrm>
          <a:prstGeom prst="straightConnector1">
            <a:avLst/>
          </a:prstGeom>
          <a:noFill/>
          <a:ln cap="flat" cmpd="sng" w="9525">
            <a:solidFill>
              <a:srgbClr val="FFD3CB"/>
            </a:solidFill>
            <a:prstDash val="solid"/>
            <a:round/>
            <a:headEnd len="sm" w="sm" type="none"/>
            <a:tailEnd len="sm" w="sm" type="none"/>
          </a:ln>
        </p:spPr>
      </p:cxnSp>
      <p:sp>
        <p:nvSpPr>
          <p:cNvPr id="197" name="Google Shape;197;p14"/>
          <p:cNvSpPr txBox="1"/>
          <p:nvPr/>
        </p:nvSpPr>
        <p:spPr>
          <a:xfrm>
            <a:off x="997507" y="3012007"/>
            <a:ext cx="6879634" cy="877163"/>
          </a:xfrm>
          <a:prstGeom prst="rect">
            <a:avLst/>
          </a:prstGeom>
          <a:noFill/>
          <a:ln>
            <a:noFill/>
          </a:ln>
        </p:spPr>
        <p:txBody>
          <a:bodyPr anchorCtr="0" anchor="t" bIns="91425" lIns="45700" spcFirstLastPara="1" rIns="45700" wrap="square" tIns="45700">
            <a:noAutofit/>
          </a:bodyPr>
          <a:lstStyle/>
          <a:p>
            <a:pPr indent="0" lvl="0" marL="0" marR="0" rtl="0" algn="l">
              <a:spcBef>
                <a:spcPts val="0"/>
              </a:spcBef>
              <a:spcAft>
                <a:spcPts val="0"/>
              </a:spcAft>
              <a:buNone/>
            </a:pPr>
            <a:r>
              <a:rPr lang="en-US" sz="4800">
                <a:solidFill>
                  <a:srgbClr val="FFFFFF"/>
                </a:solidFill>
                <a:latin typeface="Helvetica Neue"/>
                <a:ea typeface="Helvetica Neue"/>
                <a:cs typeface="Helvetica Neue"/>
                <a:sym typeface="Helvetica Neue"/>
              </a:rPr>
              <a:t>Thank you</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itle">
  <p:cSld name="TITLE">
    <p:spTree>
      <p:nvGrpSpPr>
        <p:cNvPr id="202" name="Shape 202"/>
        <p:cNvGrpSpPr/>
        <p:nvPr/>
      </p:nvGrpSpPr>
      <p:grpSpPr>
        <a:xfrm>
          <a:off x="0" y="0"/>
          <a:ext cx="0" cy="0"/>
          <a:chOff x="0" y="0"/>
          <a:chExt cx="0" cy="0"/>
        </a:xfrm>
      </p:grpSpPr>
      <p:sp>
        <p:nvSpPr>
          <p:cNvPr id="203" name="Google Shape;203;p16"/>
          <p:cNvSpPr txBox="1"/>
          <p:nvPr>
            <p:ph idx="12" type="sldNum"/>
          </p:nvPr>
        </p:nvSpPr>
        <p:spPr>
          <a:xfrm>
            <a:off x="11284843" y="6217622"/>
            <a:ext cx="730800" cy="524700"/>
          </a:xfrm>
          <a:prstGeom prst="rect">
            <a:avLst/>
          </a:prstGeom>
        </p:spPr>
        <p:txBody>
          <a:bodyPr anchorCtr="0" anchor="ctr" bIns="121825" lIns="121825" spcFirstLastPara="1" rIns="121825" wrap="square" tIns="121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16"/>
          <p:cNvSpPr/>
          <p:nvPr/>
        </p:nvSpPr>
        <p:spPr>
          <a:xfrm>
            <a:off x="10689" y="100"/>
            <a:ext cx="12179400" cy="6858000"/>
          </a:xfrm>
          <a:prstGeom prst="rect">
            <a:avLst/>
          </a:prstGeom>
          <a:solidFill>
            <a:srgbClr val="FAFAFA"/>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
    <p:spTree>
      <p:nvGrpSpPr>
        <p:cNvPr id="205" name="Shape 205"/>
        <p:cNvGrpSpPr/>
        <p:nvPr/>
      </p:nvGrpSpPr>
      <p:grpSpPr>
        <a:xfrm>
          <a:off x="0" y="0"/>
          <a:ext cx="0" cy="0"/>
          <a:chOff x="0" y="0"/>
          <a:chExt cx="0" cy="0"/>
        </a:xfrm>
      </p:grpSpPr>
      <p:grpSp>
        <p:nvGrpSpPr>
          <p:cNvPr id="206" name="Google Shape;206;p17"/>
          <p:cNvGrpSpPr/>
          <p:nvPr/>
        </p:nvGrpSpPr>
        <p:grpSpPr>
          <a:xfrm>
            <a:off x="-13735" y="-10766"/>
            <a:ext cx="12206364" cy="6892994"/>
            <a:chOff x="-10312" y="-8075"/>
            <a:chExt cx="9164625" cy="5169875"/>
          </a:xfrm>
        </p:grpSpPr>
        <p:sp>
          <p:nvSpPr>
            <p:cNvPr id="207" name="Google Shape;207;p17"/>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208" name="Google Shape;208;p17"/>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pic>
        <p:nvPicPr>
          <p:cNvPr id="209" name="Google Shape;209;p17"/>
          <p:cNvPicPr preferRelativeResize="0"/>
          <p:nvPr/>
        </p:nvPicPr>
        <p:blipFill rotWithShape="1">
          <a:blip r:embed="rId2">
            <a:alphaModFix/>
          </a:blip>
          <a:srcRect b="0" l="-2870" r="0" t="-20845"/>
          <a:stretch/>
        </p:blipFill>
        <p:spPr>
          <a:xfrm>
            <a:off x="807691" y="988200"/>
            <a:ext cx="1916403" cy="401700"/>
          </a:xfrm>
          <a:prstGeom prst="rect">
            <a:avLst/>
          </a:prstGeom>
          <a:noFill/>
          <a:ln>
            <a:noFill/>
          </a:ln>
        </p:spPr>
      </p:pic>
      <p:sp>
        <p:nvSpPr>
          <p:cNvPr id="210" name="Google Shape;210;p17"/>
          <p:cNvSpPr txBox="1"/>
          <p:nvPr/>
        </p:nvSpPr>
        <p:spPr>
          <a:xfrm>
            <a:off x="9867248" y="5870651"/>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666666"/>
                </a:solidFill>
                <a:latin typeface="Roboto"/>
                <a:ea typeface="Roboto"/>
                <a:cs typeface="Roboto"/>
                <a:sym typeface="Roboto"/>
              </a:rPr>
              <a:t>Proprietary + Confidential</a:t>
            </a:r>
            <a:endParaRPr sz="900">
              <a:solidFill>
                <a:srgbClr val="666666"/>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USTOM_1">
    <p:spTree>
      <p:nvGrpSpPr>
        <p:cNvPr id="211" name="Shape 211"/>
        <p:cNvGrpSpPr/>
        <p:nvPr/>
      </p:nvGrpSpPr>
      <p:grpSpPr>
        <a:xfrm>
          <a:off x="0" y="0"/>
          <a:ext cx="0" cy="0"/>
          <a:chOff x="0" y="0"/>
          <a:chExt cx="0" cy="0"/>
        </a:xfrm>
      </p:grpSpPr>
      <p:grpSp>
        <p:nvGrpSpPr>
          <p:cNvPr id="212" name="Google Shape;212;p18"/>
          <p:cNvGrpSpPr/>
          <p:nvPr/>
        </p:nvGrpSpPr>
        <p:grpSpPr>
          <a:xfrm>
            <a:off x="-2364" y="-800"/>
            <a:ext cx="12191946" cy="6858729"/>
            <a:chOff x="-1775" y="-600"/>
            <a:chExt cx="9153800" cy="5144175"/>
          </a:xfrm>
        </p:grpSpPr>
        <p:sp>
          <p:nvSpPr>
            <p:cNvPr id="213" name="Google Shape;213;p18"/>
            <p:cNvSpPr/>
            <p:nvPr/>
          </p:nvSpPr>
          <p:spPr>
            <a:xfrm>
              <a:off x="8025" y="75"/>
              <a:ext cx="9144000" cy="5143500"/>
            </a:xfrm>
            <a:prstGeom prst="rect">
              <a:avLst/>
            </a:prstGeom>
            <a:solidFill>
              <a:srgbClr val="FAFAFA"/>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sp>
          <p:nvSpPr>
            <p:cNvPr id="214" name="Google Shape;214;p18"/>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215" name="Google Shape;215;p18"/>
          <p:cNvGrpSpPr/>
          <p:nvPr/>
        </p:nvGrpSpPr>
        <p:grpSpPr>
          <a:xfrm>
            <a:off x="-4" y="6039622"/>
            <a:ext cx="6790164" cy="818213"/>
            <a:chOff x="-3" y="4529830"/>
            <a:chExt cx="5098103" cy="613675"/>
          </a:xfrm>
        </p:grpSpPr>
        <p:sp>
          <p:nvSpPr>
            <p:cNvPr id="216" name="Google Shape;216;p18"/>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17" name="Google Shape;217;p18"/>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18" name="Google Shape;218;p18"/>
          <p:cNvPicPr preferRelativeResize="0"/>
          <p:nvPr/>
        </p:nvPicPr>
        <p:blipFill>
          <a:blip r:embed="rId2">
            <a:alphaModFix/>
          </a:blip>
          <a:stretch>
            <a:fillRect/>
          </a:stretch>
        </p:blipFill>
        <p:spPr>
          <a:xfrm>
            <a:off x="424990" y="6453156"/>
            <a:ext cx="1287594" cy="229494"/>
          </a:xfrm>
          <a:prstGeom prst="rect">
            <a:avLst/>
          </a:prstGeom>
          <a:noFill/>
          <a:ln>
            <a:noFill/>
          </a:ln>
        </p:spPr>
      </p:pic>
      <p:sp>
        <p:nvSpPr>
          <p:cNvPr id="219" name="Google Shape;219;p18"/>
          <p:cNvSpPr txBox="1"/>
          <p:nvPr/>
        </p:nvSpPr>
        <p:spPr>
          <a:xfrm>
            <a:off x="10300789" y="6501783"/>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666666"/>
                </a:solidFill>
                <a:latin typeface="Roboto"/>
                <a:ea typeface="Roboto"/>
                <a:cs typeface="Roboto"/>
                <a:sym typeface="Roboto"/>
              </a:rPr>
              <a:t>Proprietary + Confidential</a:t>
            </a:r>
            <a:endParaRPr sz="900">
              <a:solidFill>
                <a:srgbClr val="666666"/>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220" name="Shape 220"/>
        <p:cNvGrpSpPr/>
        <p:nvPr/>
      </p:nvGrpSpPr>
      <p:grpSpPr>
        <a:xfrm>
          <a:off x="0" y="0"/>
          <a:ext cx="0" cy="0"/>
          <a:chOff x="0" y="0"/>
          <a:chExt cx="0" cy="0"/>
        </a:xfrm>
      </p:grpSpPr>
      <p:sp>
        <p:nvSpPr>
          <p:cNvPr id="221" name="Google Shape;221;p19"/>
          <p:cNvSpPr/>
          <p:nvPr/>
        </p:nvSpPr>
        <p:spPr>
          <a:xfrm>
            <a:off x="10689" y="100"/>
            <a:ext cx="12179400" cy="6858000"/>
          </a:xfrm>
          <a:prstGeom prst="rect">
            <a:avLst/>
          </a:prstGeom>
          <a:solidFill>
            <a:srgbClr val="FAFAFA"/>
          </a:solidFill>
          <a:ln>
            <a:noFill/>
          </a:ln>
        </p:spPr>
        <p:txBody>
          <a:bodyPr anchorCtr="0" anchor="ctr" bIns="121825" lIns="121825" spcFirstLastPara="1" rIns="121825" wrap="square" tIns="121825">
            <a:noAutofit/>
          </a:bodyPr>
          <a:lstStyle/>
          <a:p>
            <a:pPr indent="0" lvl="0" marL="0" rtl="0" algn="l">
              <a:spcBef>
                <a:spcPts val="0"/>
              </a:spcBef>
              <a:spcAft>
                <a:spcPts val="0"/>
              </a:spcAft>
              <a:buNone/>
            </a:pPr>
            <a:r>
              <a:t/>
            </a:r>
            <a:endParaRPr/>
          </a:p>
        </p:txBody>
      </p:sp>
      <p:grpSp>
        <p:nvGrpSpPr>
          <p:cNvPr id="222" name="Google Shape;222;p19"/>
          <p:cNvGrpSpPr/>
          <p:nvPr/>
        </p:nvGrpSpPr>
        <p:grpSpPr>
          <a:xfrm>
            <a:off x="-4" y="6039622"/>
            <a:ext cx="6790164" cy="818213"/>
            <a:chOff x="-3" y="4529830"/>
            <a:chExt cx="5098103" cy="613675"/>
          </a:xfrm>
        </p:grpSpPr>
        <p:sp>
          <p:nvSpPr>
            <p:cNvPr id="223" name="Google Shape;223;p19"/>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24" name="Google Shape;224;p19"/>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25" name="Google Shape;225;p19"/>
          <p:cNvPicPr preferRelativeResize="0"/>
          <p:nvPr/>
        </p:nvPicPr>
        <p:blipFill>
          <a:blip r:embed="rId2">
            <a:alphaModFix/>
          </a:blip>
          <a:stretch>
            <a:fillRect/>
          </a:stretch>
        </p:blipFill>
        <p:spPr>
          <a:xfrm>
            <a:off x="424990" y="6453156"/>
            <a:ext cx="1287594" cy="229494"/>
          </a:xfrm>
          <a:prstGeom prst="rect">
            <a:avLst/>
          </a:prstGeom>
          <a:noFill/>
          <a:ln>
            <a:noFill/>
          </a:ln>
        </p:spPr>
      </p:pic>
      <p:sp>
        <p:nvSpPr>
          <p:cNvPr id="226" name="Google Shape;226;p19"/>
          <p:cNvSpPr txBox="1"/>
          <p:nvPr/>
        </p:nvSpPr>
        <p:spPr>
          <a:xfrm>
            <a:off x="10300789" y="6501783"/>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666666"/>
                </a:solidFill>
                <a:latin typeface="Roboto"/>
                <a:ea typeface="Roboto"/>
                <a:cs typeface="Roboto"/>
                <a:sym typeface="Roboto"/>
              </a:rPr>
              <a:t>Proprietary + Confidential</a:t>
            </a:r>
            <a:endParaRPr sz="900">
              <a:solidFill>
                <a:srgbClr val="666666"/>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
    <p:spTree>
      <p:nvGrpSpPr>
        <p:cNvPr id="227" name="Shape 227"/>
        <p:cNvGrpSpPr/>
        <p:nvPr/>
      </p:nvGrpSpPr>
      <p:grpSpPr>
        <a:xfrm>
          <a:off x="0" y="0"/>
          <a:ext cx="0" cy="0"/>
          <a:chOff x="0" y="0"/>
          <a:chExt cx="0" cy="0"/>
        </a:xfrm>
      </p:grpSpPr>
      <p:grpSp>
        <p:nvGrpSpPr>
          <p:cNvPr id="228" name="Google Shape;228;p20"/>
          <p:cNvGrpSpPr/>
          <p:nvPr/>
        </p:nvGrpSpPr>
        <p:grpSpPr>
          <a:xfrm>
            <a:off x="-3163" y="-3967"/>
            <a:ext cx="12182057" cy="6865762"/>
            <a:chOff x="-2375" y="-2975"/>
            <a:chExt cx="9146375" cy="5149450"/>
          </a:xfrm>
        </p:grpSpPr>
        <p:sp>
          <p:nvSpPr>
            <p:cNvPr id="229" name="Google Shape;229;p20"/>
            <p:cNvSpPr/>
            <p:nvPr/>
          </p:nvSpPr>
          <p:spPr>
            <a:xfrm>
              <a:off x="-1775" y="956675"/>
              <a:ext cx="4252300" cy="4189800"/>
            </a:xfrm>
            <a:custGeom>
              <a:rect b="b" l="l" r="r" t="t"/>
              <a:pathLst>
                <a:path extrusionOk="0" h="167592" w="170092">
                  <a:moveTo>
                    <a:pt x="170092" y="167568"/>
                  </a:moveTo>
                  <a:lnTo>
                    <a:pt x="0" y="167592"/>
                  </a:lnTo>
                  <a:lnTo>
                    <a:pt x="0" y="0"/>
                  </a:lnTo>
                  <a:lnTo>
                    <a:pt x="126357" y="32789"/>
                  </a:lnTo>
                  <a:close/>
                </a:path>
              </a:pathLst>
            </a:custGeom>
            <a:solidFill>
              <a:srgbClr val="E8E8E8"/>
            </a:solidFill>
            <a:ln>
              <a:noFill/>
            </a:ln>
          </p:spPr>
        </p:sp>
        <p:sp>
          <p:nvSpPr>
            <p:cNvPr id="230" name="Google Shape;230;p20"/>
            <p:cNvSpPr/>
            <p:nvPr/>
          </p:nvSpPr>
          <p:spPr>
            <a:xfrm>
              <a:off x="-2375" y="-2375"/>
              <a:ext cx="5194650" cy="1780750"/>
            </a:xfrm>
            <a:custGeom>
              <a:rect b="b" l="l" r="r" t="t"/>
              <a:pathLst>
                <a:path extrusionOk="0" h="71230" w="207786">
                  <a:moveTo>
                    <a:pt x="0" y="38481"/>
                  </a:moveTo>
                  <a:lnTo>
                    <a:pt x="24" y="0"/>
                  </a:lnTo>
                  <a:lnTo>
                    <a:pt x="207786" y="41"/>
                  </a:lnTo>
                  <a:lnTo>
                    <a:pt x="126408" y="71230"/>
                  </a:lnTo>
                  <a:close/>
                </a:path>
              </a:pathLst>
            </a:custGeom>
            <a:solidFill>
              <a:srgbClr val="F2F2F2"/>
            </a:solidFill>
            <a:ln>
              <a:noFill/>
            </a:ln>
          </p:spPr>
        </p:sp>
        <p:sp>
          <p:nvSpPr>
            <p:cNvPr id="231" name="Google Shape;231;p20"/>
            <p:cNvSpPr/>
            <p:nvPr/>
          </p:nvSpPr>
          <p:spPr>
            <a:xfrm>
              <a:off x="3156475" y="-2975"/>
              <a:ext cx="5987525" cy="5147675"/>
            </a:xfrm>
            <a:custGeom>
              <a:rect b="b" l="l" r="r" t="t"/>
              <a:pathLst>
                <a:path extrusionOk="0" h="205907" w="239501">
                  <a:moveTo>
                    <a:pt x="43691" y="205907"/>
                  </a:moveTo>
                  <a:lnTo>
                    <a:pt x="239501" y="205883"/>
                  </a:lnTo>
                  <a:lnTo>
                    <a:pt x="239477" y="71"/>
                  </a:lnTo>
                  <a:lnTo>
                    <a:pt x="81315" y="0"/>
                  </a:lnTo>
                  <a:lnTo>
                    <a:pt x="0" y="71227"/>
                  </a:lnTo>
                  <a:close/>
                </a:path>
              </a:pathLst>
            </a:custGeom>
            <a:solidFill>
              <a:srgbClr val="FAFAFA"/>
            </a:solidFill>
            <a:ln>
              <a:noFill/>
            </a:ln>
          </p:spPr>
        </p:sp>
      </p:grpSp>
      <p:grpSp>
        <p:nvGrpSpPr>
          <p:cNvPr id="232" name="Google Shape;232;p20"/>
          <p:cNvGrpSpPr/>
          <p:nvPr/>
        </p:nvGrpSpPr>
        <p:grpSpPr>
          <a:xfrm>
            <a:off x="-4" y="6039622"/>
            <a:ext cx="6790164" cy="818213"/>
            <a:chOff x="-3" y="4529830"/>
            <a:chExt cx="5098103" cy="613675"/>
          </a:xfrm>
        </p:grpSpPr>
        <p:sp>
          <p:nvSpPr>
            <p:cNvPr id="233" name="Google Shape;233;p20"/>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34" name="Google Shape;234;p20"/>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35" name="Google Shape;235;p20"/>
          <p:cNvPicPr preferRelativeResize="0"/>
          <p:nvPr/>
        </p:nvPicPr>
        <p:blipFill>
          <a:blip r:embed="rId2">
            <a:alphaModFix/>
          </a:blip>
          <a:stretch>
            <a:fillRect/>
          </a:stretch>
        </p:blipFill>
        <p:spPr>
          <a:xfrm>
            <a:off x="424990" y="6453156"/>
            <a:ext cx="1287594" cy="229494"/>
          </a:xfrm>
          <a:prstGeom prst="rect">
            <a:avLst/>
          </a:prstGeom>
          <a:noFill/>
          <a:ln>
            <a:noFill/>
          </a:ln>
        </p:spPr>
      </p:pic>
      <p:sp>
        <p:nvSpPr>
          <p:cNvPr id="236" name="Google Shape;236;p20"/>
          <p:cNvSpPr txBox="1"/>
          <p:nvPr/>
        </p:nvSpPr>
        <p:spPr>
          <a:xfrm>
            <a:off x="10300789" y="6501783"/>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666666"/>
                </a:solidFill>
                <a:latin typeface="Roboto"/>
                <a:ea typeface="Roboto"/>
                <a:cs typeface="Roboto"/>
                <a:sym typeface="Roboto"/>
              </a:rPr>
              <a:t>Proprietary + Confidential</a:t>
            </a:r>
            <a:endParaRPr sz="900">
              <a:solidFill>
                <a:srgbClr val="666666"/>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Divider">
  <p:cSld name="CUSTOM_2_1">
    <p:spTree>
      <p:nvGrpSpPr>
        <p:cNvPr id="237" name="Shape 237"/>
        <p:cNvGrpSpPr/>
        <p:nvPr/>
      </p:nvGrpSpPr>
      <p:grpSpPr>
        <a:xfrm>
          <a:off x="0" y="0"/>
          <a:ext cx="0" cy="0"/>
          <a:chOff x="0" y="0"/>
          <a:chExt cx="0" cy="0"/>
        </a:xfrm>
      </p:grpSpPr>
      <p:grpSp>
        <p:nvGrpSpPr>
          <p:cNvPr id="238" name="Google Shape;238;p21"/>
          <p:cNvGrpSpPr/>
          <p:nvPr/>
        </p:nvGrpSpPr>
        <p:grpSpPr>
          <a:xfrm>
            <a:off x="-13735" y="-10766"/>
            <a:ext cx="12206364" cy="6892994"/>
            <a:chOff x="-10312" y="-8075"/>
            <a:chExt cx="9164625" cy="5169875"/>
          </a:xfrm>
        </p:grpSpPr>
        <p:sp>
          <p:nvSpPr>
            <p:cNvPr id="239" name="Google Shape;239;p21"/>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240" name="Google Shape;240;p21"/>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241" name="Google Shape;241;p21"/>
          <p:cNvSpPr txBox="1"/>
          <p:nvPr/>
        </p:nvSpPr>
        <p:spPr>
          <a:xfrm>
            <a:off x="10300789" y="6501783"/>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FFFFFF"/>
                </a:solidFill>
                <a:latin typeface="Roboto"/>
                <a:ea typeface="Roboto"/>
                <a:cs typeface="Roboto"/>
                <a:sym typeface="Roboto"/>
              </a:rPr>
              <a:t>Proprietary + Confidential</a:t>
            </a:r>
            <a:endParaRPr sz="900">
              <a:solidFill>
                <a:srgbClr val="FFFFFF"/>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1" name="Shape 51"/>
        <p:cNvGrpSpPr/>
        <p:nvPr/>
      </p:nvGrpSpPr>
      <p:grpSpPr>
        <a:xfrm>
          <a:off x="0" y="0"/>
          <a:ext cx="0" cy="0"/>
          <a:chOff x="0" y="0"/>
          <a:chExt cx="0" cy="0"/>
        </a:xfrm>
      </p:grpSpPr>
      <p:sp>
        <p:nvSpPr>
          <p:cNvPr id="52" name="Google Shape;52;p3"/>
          <p:cNvSpPr txBox="1"/>
          <p:nvPr>
            <p:ph type="title"/>
          </p:nvPr>
        </p:nvSpPr>
        <p:spPr>
          <a:xfrm>
            <a:off x="477608" y="264368"/>
            <a:ext cx="10387113" cy="6746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3" name="Google Shape;53;p3"/>
          <p:cNvSpPr txBox="1"/>
          <p:nvPr>
            <p:ph idx="1" type="body"/>
          </p:nvPr>
        </p:nvSpPr>
        <p:spPr>
          <a:xfrm>
            <a:off x="477608" y="1250558"/>
            <a:ext cx="10387114" cy="4703415"/>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54" name="Google Shape;54;p3"/>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3"/>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Divider">
  <p:cSld name="CUSTOM_2_1_1">
    <p:spTree>
      <p:nvGrpSpPr>
        <p:cNvPr id="242" name="Shape 242"/>
        <p:cNvGrpSpPr/>
        <p:nvPr/>
      </p:nvGrpSpPr>
      <p:grpSpPr>
        <a:xfrm>
          <a:off x="0" y="0"/>
          <a:ext cx="0" cy="0"/>
          <a:chOff x="0" y="0"/>
          <a:chExt cx="0" cy="0"/>
        </a:xfrm>
      </p:grpSpPr>
      <p:grpSp>
        <p:nvGrpSpPr>
          <p:cNvPr id="243" name="Google Shape;243;p22"/>
          <p:cNvGrpSpPr/>
          <p:nvPr/>
        </p:nvGrpSpPr>
        <p:grpSpPr>
          <a:xfrm>
            <a:off x="-13735" y="-10766"/>
            <a:ext cx="12206364" cy="6892994"/>
            <a:chOff x="-10312" y="-8075"/>
            <a:chExt cx="9164625" cy="5169875"/>
          </a:xfrm>
        </p:grpSpPr>
        <p:sp>
          <p:nvSpPr>
            <p:cNvPr id="244" name="Google Shape;244;p22"/>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45" name="Google Shape;245;p22"/>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46" name="Google Shape;246;p22"/>
          <p:cNvSpPr txBox="1"/>
          <p:nvPr/>
        </p:nvSpPr>
        <p:spPr>
          <a:xfrm>
            <a:off x="10300789" y="6501783"/>
            <a:ext cx="1815300" cy="167100"/>
          </a:xfrm>
          <a:prstGeom prst="rect">
            <a:avLst/>
          </a:prstGeom>
          <a:noFill/>
          <a:ln>
            <a:noFill/>
          </a:ln>
        </p:spPr>
        <p:txBody>
          <a:bodyPr anchorCtr="0" anchor="ctr" bIns="121825" lIns="121825" spcFirstLastPara="1" rIns="121825" wrap="square" tIns="121825">
            <a:noAutofit/>
          </a:bodyPr>
          <a:lstStyle/>
          <a:p>
            <a:pPr indent="0" lvl="0" marL="0" rtl="0" algn="l">
              <a:spcBef>
                <a:spcPts val="0"/>
              </a:spcBef>
              <a:spcAft>
                <a:spcPts val="0"/>
              </a:spcAft>
              <a:buNone/>
            </a:pPr>
            <a:r>
              <a:rPr lang="en-US" sz="900">
                <a:solidFill>
                  <a:srgbClr val="FFFFFF"/>
                </a:solidFill>
                <a:latin typeface="Roboto"/>
                <a:ea typeface="Roboto"/>
                <a:cs typeface="Roboto"/>
                <a:sym typeface="Roboto"/>
              </a:rPr>
              <a:t>Proprietary + Confidential</a:t>
            </a:r>
            <a:endParaRPr sz="900">
              <a:solidFill>
                <a:srgbClr val="FFFFFF"/>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3">
    <p:spTree>
      <p:nvGrpSpPr>
        <p:cNvPr id="247" name="Shape 24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48" name="Shape 248"/>
        <p:cNvGrpSpPr/>
        <p:nvPr/>
      </p:nvGrpSpPr>
      <p:grpSpPr>
        <a:xfrm>
          <a:off x="0" y="0"/>
          <a:ext cx="0" cy="0"/>
          <a:chOff x="0" y="0"/>
          <a:chExt cx="0" cy="0"/>
        </a:xfrm>
      </p:grpSpPr>
      <p:sp>
        <p:nvSpPr>
          <p:cNvPr id="249" name="Google Shape;249;p24"/>
          <p:cNvSpPr/>
          <p:nvPr/>
        </p:nvSpPr>
        <p:spPr>
          <a:xfrm>
            <a:off x="0" y="-7471"/>
            <a:ext cx="12197700" cy="6880800"/>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spcBef>
                <a:spcPts val="0"/>
              </a:spcBef>
              <a:spcAft>
                <a:spcPts val="0"/>
              </a:spcAft>
              <a:buNone/>
            </a:pPr>
            <a:r>
              <a:t/>
            </a:r>
            <a:endParaRPr b="0" i="0" sz="700" u="none" cap="none" strike="noStrike">
              <a:solidFill>
                <a:srgbClr val="5A5A5A"/>
              </a:solidFill>
              <a:latin typeface="Helvetica Neue"/>
              <a:ea typeface="Helvetica Neue"/>
              <a:cs typeface="Helvetica Neue"/>
              <a:sym typeface="Helvetica Neue"/>
            </a:endParaRPr>
          </a:p>
        </p:txBody>
      </p:sp>
      <p:pic>
        <p:nvPicPr>
          <p:cNvPr id="250" name="Google Shape;250;p24"/>
          <p:cNvPicPr preferRelativeResize="0"/>
          <p:nvPr/>
        </p:nvPicPr>
        <p:blipFill rotWithShape="1">
          <a:blip r:embed="rId2">
            <a:alphaModFix/>
          </a:blip>
          <a:srcRect b="0" l="0" r="32723" t="0"/>
          <a:stretch/>
        </p:blipFill>
        <p:spPr>
          <a:xfrm>
            <a:off x="8143784" y="2629157"/>
            <a:ext cx="4076700" cy="3950400"/>
          </a:xfrm>
          <a:prstGeom prst="rect">
            <a:avLst/>
          </a:prstGeom>
          <a:noFill/>
          <a:ln>
            <a:noFill/>
          </a:ln>
        </p:spPr>
      </p:pic>
      <p:grpSp>
        <p:nvGrpSpPr>
          <p:cNvPr id="251" name="Google Shape;251;p24"/>
          <p:cNvGrpSpPr/>
          <p:nvPr/>
        </p:nvGrpSpPr>
        <p:grpSpPr>
          <a:xfrm>
            <a:off x="3855432" y="4814344"/>
            <a:ext cx="4941252" cy="2141929"/>
            <a:chOff x="7718507" y="9044624"/>
            <a:chExt cx="11964291" cy="5181251"/>
          </a:xfrm>
        </p:grpSpPr>
        <p:sp>
          <p:nvSpPr>
            <p:cNvPr id="252" name="Google Shape;252;p24"/>
            <p:cNvSpPr/>
            <p:nvPr/>
          </p:nvSpPr>
          <p:spPr>
            <a:xfrm>
              <a:off x="7718507" y="10812175"/>
              <a:ext cx="2997900" cy="341370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A50000">
                <a:alpha val="227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3" name="Google Shape;253;p24"/>
            <p:cNvSpPr/>
            <p:nvPr/>
          </p:nvSpPr>
          <p:spPr>
            <a:xfrm>
              <a:off x="13598102" y="9044624"/>
              <a:ext cx="4494000" cy="5123700"/>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4" name="Google Shape;254;p24"/>
            <p:cNvSpPr/>
            <p:nvPr/>
          </p:nvSpPr>
          <p:spPr>
            <a:xfrm>
              <a:off x="10843482" y="12227366"/>
              <a:ext cx="1704000" cy="1940700"/>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5" name="Google Shape;255;p24"/>
            <p:cNvSpPr/>
            <p:nvPr/>
          </p:nvSpPr>
          <p:spPr>
            <a:xfrm>
              <a:off x="11698374" y="10494477"/>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6" name="Google Shape;256;p24"/>
            <p:cNvSpPr/>
            <p:nvPr/>
          </p:nvSpPr>
          <p:spPr>
            <a:xfrm>
              <a:off x="17978798" y="10757901"/>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257" name="Google Shape;257;p24"/>
          <p:cNvSpPr/>
          <p:nvPr/>
        </p:nvSpPr>
        <p:spPr>
          <a:xfrm>
            <a:off x="3258008" y="6327406"/>
            <a:ext cx="571200" cy="51690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8" name="Google Shape;258;p24"/>
          <p:cNvSpPr/>
          <p:nvPr/>
        </p:nvSpPr>
        <p:spPr>
          <a:xfrm>
            <a:off x="1529811" y="5729561"/>
            <a:ext cx="559800" cy="1123500"/>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A50000">
              <a:alpha val="2588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9" name="Google Shape;259;p24"/>
          <p:cNvSpPr/>
          <p:nvPr/>
        </p:nvSpPr>
        <p:spPr>
          <a:xfrm>
            <a:off x="2164541" y="5954836"/>
            <a:ext cx="487500" cy="898200"/>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0" name="Google Shape;260;p24"/>
          <p:cNvSpPr/>
          <p:nvPr/>
        </p:nvSpPr>
        <p:spPr>
          <a:xfrm>
            <a:off x="675809" y="6070362"/>
            <a:ext cx="781800" cy="782700"/>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A50000">
              <a:alpha val="4667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1" name="Google Shape;261;p24"/>
          <p:cNvSpPr/>
          <p:nvPr/>
        </p:nvSpPr>
        <p:spPr>
          <a:xfrm>
            <a:off x="2914678" y="6278310"/>
            <a:ext cx="268200" cy="574800"/>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2" name="Google Shape;262;p24"/>
          <p:cNvSpPr/>
          <p:nvPr/>
        </p:nvSpPr>
        <p:spPr>
          <a:xfrm>
            <a:off x="2724258" y="6489144"/>
            <a:ext cx="268200" cy="363900"/>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A50000">
              <a:alpha val="1569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3" name="Google Shape;263;p24"/>
          <p:cNvSpPr/>
          <p:nvPr/>
        </p:nvSpPr>
        <p:spPr>
          <a:xfrm>
            <a:off x="222841" y="6050144"/>
            <a:ext cx="375000" cy="802800"/>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4" name="Google Shape;264;p24"/>
          <p:cNvSpPr/>
          <p:nvPr/>
        </p:nvSpPr>
        <p:spPr>
          <a:xfrm>
            <a:off x="-42592" y="6344735"/>
            <a:ext cx="375000" cy="508200"/>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265" name="Google Shape;265;p24"/>
          <p:cNvGrpSpPr/>
          <p:nvPr/>
        </p:nvGrpSpPr>
        <p:grpSpPr>
          <a:xfrm>
            <a:off x="990949" y="653202"/>
            <a:ext cx="1547405" cy="513553"/>
            <a:chOff x="5813496" y="4786016"/>
            <a:chExt cx="12756843" cy="4230255"/>
          </a:xfrm>
        </p:grpSpPr>
        <p:sp>
          <p:nvSpPr>
            <p:cNvPr id="266" name="Google Shape;266;p24"/>
            <p:cNvSpPr/>
            <p:nvPr/>
          </p:nvSpPr>
          <p:spPr>
            <a:xfrm>
              <a:off x="11495247" y="562837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7" name="Google Shape;267;p24"/>
            <p:cNvSpPr/>
            <p:nvPr/>
          </p:nvSpPr>
          <p:spPr>
            <a:xfrm>
              <a:off x="8267514" y="5628313"/>
              <a:ext cx="2287500" cy="33834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8" name="Google Shape;268;p24"/>
            <p:cNvSpPr/>
            <p:nvPr/>
          </p:nvSpPr>
          <p:spPr>
            <a:xfrm>
              <a:off x="5813496" y="5628354"/>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69" name="Google Shape;269;p24"/>
            <p:cNvSpPr/>
            <p:nvPr/>
          </p:nvSpPr>
          <p:spPr>
            <a:xfrm>
              <a:off x="16270539" y="5628326"/>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0" name="Google Shape;270;p24"/>
            <p:cNvSpPr/>
            <p:nvPr/>
          </p:nvSpPr>
          <p:spPr>
            <a:xfrm>
              <a:off x="13860819" y="5628354"/>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1" name="Google Shape;271;p24"/>
            <p:cNvSpPr/>
            <p:nvPr/>
          </p:nvSpPr>
          <p:spPr>
            <a:xfrm>
              <a:off x="10699397" y="5650436"/>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2" name="Google Shape;272;p24"/>
            <p:cNvSpPr/>
            <p:nvPr/>
          </p:nvSpPr>
          <p:spPr>
            <a:xfrm>
              <a:off x="10679951" y="4786016"/>
              <a:ext cx="700200" cy="7074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cxnSp>
        <p:nvCxnSpPr>
          <p:cNvPr id="273" name="Google Shape;273;p24"/>
          <p:cNvCxnSpPr/>
          <p:nvPr/>
        </p:nvCxnSpPr>
        <p:spPr>
          <a:xfrm>
            <a:off x="957336" y="3970357"/>
            <a:ext cx="11222100" cy="0"/>
          </a:xfrm>
          <a:prstGeom prst="straightConnector1">
            <a:avLst/>
          </a:prstGeom>
          <a:noFill/>
          <a:ln cap="flat" cmpd="sng" w="9525">
            <a:solidFill>
              <a:srgbClr val="FFD3CB"/>
            </a:solidFill>
            <a:prstDash val="solid"/>
            <a:round/>
            <a:headEnd len="sm" w="sm" type="none"/>
            <a:tailEnd len="sm" w="sm" type="none"/>
          </a:ln>
        </p:spPr>
      </p:cxnSp>
      <p:sp>
        <p:nvSpPr>
          <p:cNvPr id="274" name="Google Shape;274;p24"/>
          <p:cNvSpPr txBox="1"/>
          <p:nvPr>
            <p:ph type="ctrTitle"/>
          </p:nvPr>
        </p:nvSpPr>
        <p:spPr>
          <a:xfrm>
            <a:off x="950913" y="2497310"/>
            <a:ext cx="8085600" cy="1376400"/>
          </a:xfrm>
          <a:prstGeom prst="rect">
            <a:avLst/>
          </a:prstGeom>
          <a:noFill/>
          <a:ln>
            <a:noFill/>
          </a:ln>
        </p:spPr>
        <p:txBody>
          <a:bodyPr anchorCtr="0" anchor="b" bIns="121825" lIns="121825" spcFirstLastPara="1" rIns="121825" wrap="square" tIns="121825"/>
          <a:lstStyle>
            <a:lvl1pPr indent="0" lvl="0" marL="0" marR="0" rtl="0" algn="l">
              <a:spcBef>
                <a:spcPts val="0"/>
              </a:spcBef>
              <a:spcAft>
                <a:spcPts val="0"/>
              </a:spcAft>
              <a:buClr>
                <a:schemeClr val="lt1"/>
              </a:buClr>
              <a:buSzPts val="3700"/>
              <a:buFont typeface="Helvetica Neue"/>
              <a:buNone/>
              <a:defRPr b="0" i="0" sz="48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75" name="Google Shape;275;p24"/>
          <p:cNvSpPr txBox="1"/>
          <p:nvPr>
            <p:ph idx="1" type="body"/>
          </p:nvPr>
        </p:nvSpPr>
        <p:spPr>
          <a:xfrm>
            <a:off x="950913" y="4040188"/>
            <a:ext cx="7995000" cy="730200"/>
          </a:xfrm>
          <a:prstGeom prst="rect">
            <a:avLst/>
          </a:prstGeom>
          <a:noFill/>
          <a:ln>
            <a:noFill/>
          </a:ln>
        </p:spPr>
        <p:txBody>
          <a:bodyPr anchorCtr="0" anchor="t" bIns="121825" lIns="121825" spcFirstLastPara="1" rIns="121825" wrap="square" tIns="121825"/>
          <a:lstStyle>
            <a:lvl1pPr indent="-228600" lvl="0" marL="457200" marR="0" rtl="0" algn="l">
              <a:spcBef>
                <a:spcPts val="400"/>
              </a:spcBef>
              <a:spcAft>
                <a:spcPts val="0"/>
              </a:spcAft>
              <a:buClr>
                <a:schemeClr val="dk1"/>
              </a:buClr>
              <a:buSzPts val="2400"/>
              <a:buFont typeface="Arial"/>
              <a:buNone/>
              <a:defRPr b="1" i="0" sz="2000" u="none" cap="none" strike="noStrike">
                <a:solidFill>
                  <a:schemeClr val="lt1"/>
                </a:solidFill>
                <a:latin typeface="Helvetica Neue"/>
                <a:ea typeface="Helvetica Neue"/>
                <a:cs typeface="Helvetica Neue"/>
                <a:sym typeface="Helvetica Neue"/>
              </a:defRPr>
            </a:lvl1pPr>
            <a:lvl2pPr indent="-228600" lvl="1" marL="914400" marR="0" rtl="0" algn="l">
              <a:spcBef>
                <a:spcPts val="2100"/>
              </a:spcBef>
              <a:spcAft>
                <a:spcPts val="0"/>
              </a:spcAft>
              <a:buClr>
                <a:schemeClr val="dk1"/>
              </a:buClr>
              <a:buSzPts val="19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2100"/>
              </a:spcBef>
              <a:spcAft>
                <a:spcPts val="210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276" name="Google Shape;276;p24"/>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7D63"/>
                </a:solidFill>
                <a:latin typeface="Helvetica Neue"/>
                <a:ea typeface="Helvetica Neue"/>
                <a:cs typeface="Helvetica Neue"/>
                <a:sym typeface="Helvetica Neue"/>
              </a:rPr>
              <a:t>©2016 Apigee Corp. All Rights Reserved. </a:t>
            </a:r>
            <a:endParaRPr sz="900">
              <a:solidFill>
                <a:srgbClr val="FF7D63"/>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77" name="Shape 277"/>
        <p:cNvGrpSpPr/>
        <p:nvPr/>
      </p:nvGrpSpPr>
      <p:grpSpPr>
        <a:xfrm>
          <a:off x="0" y="0"/>
          <a:ext cx="0" cy="0"/>
          <a:chOff x="0" y="0"/>
          <a:chExt cx="0" cy="0"/>
        </a:xfrm>
      </p:grpSpPr>
      <p:sp>
        <p:nvSpPr>
          <p:cNvPr id="278" name="Google Shape;278;p25"/>
          <p:cNvSpPr txBox="1"/>
          <p:nvPr>
            <p:ph type="title"/>
          </p:nvPr>
        </p:nvSpPr>
        <p:spPr>
          <a:xfrm>
            <a:off x="477608" y="264368"/>
            <a:ext cx="10387200" cy="674700"/>
          </a:xfrm>
          <a:prstGeom prst="rect">
            <a:avLst/>
          </a:prstGeom>
          <a:noFill/>
          <a:ln>
            <a:noFill/>
          </a:ln>
        </p:spPr>
        <p:txBody>
          <a:bodyPr anchorCtr="0" anchor="ctr" bIns="121825" lIns="121825" spcFirstLastPara="1" rIns="121825" wrap="square" tIns="121825"/>
          <a:lstStyle>
            <a:lvl1pPr indent="0" lvl="0" marL="0" marR="0" rtl="0" algn="l">
              <a:spcBef>
                <a:spcPts val="0"/>
              </a:spcBef>
              <a:spcAft>
                <a:spcPts val="0"/>
              </a:spcAft>
              <a:buClr>
                <a:schemeClr val="dk2"/>
              </a:buClr>
              <a:buSzPts val="37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79" name="Google Shape;279;p25"/>
          <p:cNvSpPr txBox="1"/>
          <p:nvPr>
            <p:ph idx="1" type="body"/>
          </p:nvPr>
        </p:nvSpPr>
        <p:spPr>
          <a:xfrm>
            <a:off x="477608" y="1250558"/>
            <a:ext cx="10387200" cy="4703400"/>
          </a:xfrm>
          <a:prstGeom prst="rect">
            <a:avLst/>
          </a:prstGeom>
          <a:noFill/>
          <a:ln>
            <a:noFill/>
          </a:ln>
        </p:spPr>
        <p:txBody>
          <a:bodyPr anchorCtr="0" anchor="t" bIns="121825" lIns="121825" spcFirstLastPara="1" rIns="121825" wrap="square" tIns="1218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21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21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21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21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2100"/>
              </a:spcBef>
              <a:spcAft>
                <a:spcPts val="210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280" name="Google Shape;280;p25"/>
          <p:cNvSpPr txBox="1"/>
          <p:nvPr>
            <p:ph idx="12" type="sldNum"/>
          </p:nvPr>
        </p:nvSpPr>
        <p:spPr>
          <a:xfrm>
            <a:off x="11364287" y="6457146"/>
            <a:ext cx="611100" cy="365100"/>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25"/>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showMasterSp="0">
  <p:cSld name="Title Slide (white)">
    <p:bg>
      <p:bgPr>
        <a:solidFill>
          <a:schemeClr val="lt1"/>
        </a:solidFill>
      </p:bgPr>
    </p:bg>
    <p:spTree>
      <p:nvGrpSpPr>
        <p:cNvPr id="282" name="Shape 282"/>
        <p:cNvGrpSpPr/>
        <p:nvPr/>
      </p:nvGrpSpPr>
      <p:grpSpPr>
        <a:xfrm>
          <a:off x="0" y="0"/>
          <a:ext cx="0" cy="0"/>
          <a:chOff x="0" y="0"/>
          <a:chExt cx="0" cy="0"/>
        </a:xfrm>
      </p:grpSpPr>
      <p:sp>
        <p:nvSpPr>
          <p:cNvPr id="283" name="Google Shape;283;p26"/>
          <p:cNvSpPr txBox="1"/>
          <p:nvPr>
            <p:ph type="ctrTitle"/>
          </p:nvPr>
        </p:nvSpPr>
        <p:spPr>
          <a:xfrm>
            <a:off x="950916" y="2497313"/>
            <a:ext cx="8085600" cy="1376400"/>
          </a:xfrm>
          <a:prstGeom prst="rect">
            <a:avLst/>
          </a:prstGeom>
          <a:noFill/>
          <a:ln>
            <a:noFill/>
          </a:ln>
        </p:spPr>
        <p:txBody>
          <a:bodyPr anchorCtr="0" anchor="b" bIns="121825" lIns="121825" spcFirstLastPara="1" rIns="121825" wrap="square" tIns="121825"/>
          <a:lstStyle>
            <a:lvl1pPr indent="0" lvl="0" marL="0" marR="0" rtl="0" algn="l">
              <a:spcBef>
                <a:spcPts val="0"/>
              </a:spcBef>
              <a:spcAft>
                <a:spcPts val="0"/>
              </a:spcAft>
              <a:buClr>
                <a:schemeClr val="dk1"/>
              </a:buClr>
              <a:buSzPts val="3700"/>
              <a:buFont typeface="Helvetica Neue"/>
              <a:buNone/>
              <a:defRPr b="0" i="0" sz="48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84" name="Google Shape;284;p26"/>
          <p:cNvSpPr txBox="1"/>
          <p:nvPr>
            <p:ph idx="1" type="body"/>
          </p:nvPr>
        </p:nvSpPr>
        <p:spPr>
          <a:xfrm>
            <a:off x="950916" y="4045692"/>
            <a:ext cx="7995000" cy="730200"/>
          </a:xfrm>
          <a:prstGeom prst="rect">
            <a:avLst/>
          </a:prstGeom>
          <a:noFill/>
          <a:ln>
            <a:noFill/>
          </a:ln>
        </p:spPr>
        <p:txBody>
          <a:bodyPr anchorCtr="0" anchor="t" bIns="121825" lIns="121825" spcFirstLastPara="1" rIns="121825" wrap="square" tIns="121825"/>
          <a:lstStyle>
            <a:lvl1pPr indent="-228600" lvl="0" marL="457200" marR="0" rtl="0" algn="l">
              <a:spcBef>
                <a:spcPts val="400"/>
              </a:spcBef>
              <a:spcAft>
                <a:spcPts val="0"/>
              </a:spcAft>
              <a:buClr>
                <a:schemeClr val="dk1"/>
              </a:buClr>
              <a:buSzPts val="2400"/>
              <a:buFont typeface="Arial"/>
              <a:buNone/>
              <a:defRPr b="1" i="0" sz="2000" u="none" cap="none" strike="noStrike">
                <a:solidFill>
                  <a:schemeClr val="dk2"/>
                </a:solidFill>
                <a:latin typeface="Helvetica Neue"/>
                <a:ea typeface="Helvetica Neue"/>
                <a:cs typeface="Helvetica Neue"/>
                <a:sym typeface="Helvetica Neue"/>
              </a:defRPr>
            </a:lvl1pPr>
            <a:lvl2pPr indent="-228600" lvl="1" marL="914400" marR="0" rtl="0" algn="l">
              <a:spcBef>
                <a:spcPts val="2100"/>
              </a:spcBef>
              <a:spcAft>
                <a:spcPts val="0"/>
              </a:spcAft>
              <a:buClr>
                <a:schemeClr val="dk1"/>
              </a:buClr>
              <a:buSzPts val="19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2100"/>
              </a:spcBef>
              <a:spcAft>
                <a:spcPts val="0"/>
              </a:spcAft>
              <a:buClr>
                <a:schemeClr val="dk1"/>
              </a:buClr>
              <a:buSzPts val="1900"/>
              <a:buFont typeface="Arial"/>
              <a:buNone/>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21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2100"/>
              </a:spcBef>
              <a:spcAft>
                <a:spcPts val="210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285" name="Google Shape;285;p26"/>
          <p:cNvSpPr/>
          <p:nvPr/>
        </p:nvSpPr>
        <p:spPr>
          <a:xfrm>
            <a:off x="3855233" y="5545103"/>
            <a:ext cx="1238100" cy="141120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86" name="Google Shape;286;p26"/>
          <p:cNvSpPr/>
          <p:nvPr/>
        </p:nvSpPr>
        <p:spPr>
          <a:xfrm>
            <a:off x="6202529" y="4829398"/>
            <a:ext cx="1855800" cy="2118000"/>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87" name="Google Shape;287;p26"/>
          <p:cNvSpPr/>
          <p:nvPr/>
        </p:nvSpPr>
        <p:spPr>
          <a:xfrm>
            <a:off x="5145768" y="6130150"/>
            <a:ext cx="703800" cy="802500"/>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88" name="Google Shape;288;p26"/>
          <p:cNvSpPr/>
          <p:nvPr/>
        </p:nvSpPr>
        <p:spPr>
          <a:xfrm>
            <a:off x="5498817" y="5413765"/>
            <a:ext cx="703800" cy="8046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89" name="Google Shape;289;p26"/>
          <p:cNvSpPr/>
          <p:nvPr/>
        </p:nvSpPr>
        <p:spPr>
          <a:xfrm>
            <a:off x="3258008" y="6327406"/>
            <a:ext cx="571200" cy="51690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0" name="Google Shape;290;p26"/>
          <p:cNvSpPr/>
          <p:nvPr/>
        </p:nvSpPr>
        <p:spPr>
          <a:xfrm>
            <a:off x="1529811" y="5729561"/>
            <a:ext cx="559800" cy="1123500"/>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1" name="Google Shape;291;p26"/>
          <p:cNvSpPr/>
          <p:nvPr/>
        </p:nvSpPr>
        <p:spPr>
          <a:xfrm>
            <a:off x="2164541" y="5954836"/>
            <a:ext cx="487500" cy="898200"/>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2" name="Google Shape;292;p26"/>
          <p:cNvSpPr/>
          <p:nvPr/>
        </p:nvSpPr>
        <p:spPr>
          <a:xfrm>
            <a:off x="675809" y="6070362"/>
            <a:ext cx="781800" cy="782700"/>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3" name="Google Shape;293;p26"/>
          <p:cNvSpPr/>
          <p:nvPr/>
        </p:nvSpPr>
        <p:spPr>
          <a:xfrm>
            <a:off x="2914678" y="6278310"/>
            <a:ext cx="268200" cy="574800"/>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4" name="Google Shape;294;p26"/>
          <p:cNvSpPr/>
          <p:nvPr/>
        </p:nvSpPr>
        <p:spPr>
          <a:xfrm>
            <a:off x="2724258" y="6489144"/>
            <a:ext cx="268200" cy="363900"/>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5" name="Google Shape;295;p26"/>
          <p:cNvSpPr/>
          <p:nvPr/>
        </p:nvSpPr>
        <p:spPr>
          <a:xfrm>
            <a:off x="222841" y="6050144"/>
            <a:ext cx="375000" cy="802800"/>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6" name="Google Shape;296;p26"/>
          <p:cNvSpPr/>
          <p:nvPr/>
        </p:nvSpPr>
        <p:spPr>
          <a:xfrm>
            <a:off x="-42592" y="6344735"/>
            <a:ext cx="375000" cy="508200"/>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 name="Google Shape;297;p26"/>
          <p:cNvSpPr/>
          <p:nvPr/>
        </p:nvSpPr>
        <p:spPr>
          <a:xfrm>
            <a:off x="8058419" y="5530901"/>
            <a:ext cx="703800" cy="8046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0"/>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298" name="Google Shape;298;p26"/>
          <p:cNvGrpSpPr/>
          <p:nvPr/>
        </p:nvGrpSpPr>
        <p:grpSpPr>
          <a:xfrm>
            <a:off x="1001828" y="653399"/>
            <a:ext cx="1547665" cy="513746"/>
            <a:chOff x="2005661" y="1306799"/>
            <a:chExt cx="3098429" cy="1027493"/>
          </a:xfrm>
        </p:grpSpPr>
        <p:sp>
          <p:nvSpPr>
            <p:cNvPr id="299" name="Google Shape;299;p26"/>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 name="Google Shape;300;p26"/>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1" name="Google Shape;301;p26"/>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 name="Google Shape;302;p26"/>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 name="Google Shape;303;p26"/>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 name="Google Shape;304;p26"/>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5" name="Google Shape;305;p26"/>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cxnSp>
        <p:nvCxnSpPr>
          <p:cNvPr id="306" name="Google Shape;306;p26"/>
          <p:cNvCxnSpPr/>
          <p:nvPr/>
        </p:nvCxnSpPr>
        <p:spPr>
          <a:xfrm>
            <a:off x="957336" y="3970357"/>
            <a:ext cx="11222100" cy="0"/>
          </a:xfrm>
          <a:prstGeom prst="straightConnector1">
            <a:avLst/>
          </a:prstGeom>
          <a:noFill/>
          <a:ln cap="flat" cmpd="sng" w="9525">
            <a:solidFill>
              <a:srgbClr val="BFBFBF"/>
            </a:solidFill>
            <a:prstDash val="solid"/>
            <a:round/>
            <a:headEnd len="sm" w="sm" type="none"/>
            <a:tailEnd len="sm" w="sm" type="none"/>
          </a:ln>
        </p:spPr>
      </p:cxnSp>
      <p:sp>
        <p:nvSpPr>
          <p:cNvPr id="307" name="Google Shape;307;p26"/>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pic>
        <p:nvPicPr>
          <p:cNvPr id="308" name="Google Shape;308;p26"/>
          <p:cNvPicPr preferRelativeResize="0"/>
          <p:nvPr/>
        </p:nvPicPr>
        <p:blipFill rotWithShape="1">
          <a:blip r:embed="rId2">
            <a:alphaModFix/>
          </a:blip>
          <a:srcRect b="0" l="0" r="32939" t="0"/>
          <a:stretch/>
        </p:blipFill>
        <p:spPr>
          <a:xfrm>
            <a:off x="8125494" y="2629157"/>
            <a:ext cx="4076100" cy="3950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12" name="Shape 312"/>
        <p:cNvGrpSpPr/>
        <p:nvPr/>
      </p:nvGrpSpPr>
      <p:grpSpPr>
        <a:xfrm>
          <a:off x="0" y="0"/>
          <a:ext cx="0" cy="0"/>
          <a:chOff x="0" y="0"/>
          <a:chExt cx="0" cy="0"/>
        </a:xfrm>
      </p:grpSpPr>
      <p:sp>
        <p:nvSpPr>
          <p:cNvPr id="313" name="Google Shape;313;p28"/>
          <p:cNvSpPr txBox="1"/>
          <p:nvPr>
            <p:ph idx="12" type="sldNum"/>
          </p:nvPr>
        </p:nvSpPr>
        <p:spPr>
          <a:xfrm>
            <a:off x="11284842" y="6217621"/>
            <a:ext cx="730800" cy="524700"/>
          </a:xfrm>
          <a:prstGeom prst="rect">
            <a:avLst/>
          </a:prstGeom>
          <a:noFill/>
          <a:ln>
            <a:noFill/>
          </a:ln>
        </p:spPr>
        <p:txBody>
          <a:bodyPr anchorCtr="0" anchor="ctr" bIns="121825" lIns="121825" spcFirstLastPara="1" rIns="121825" wrap="square" tIns="121825">
            <a:noAutofit/>
          </a:bodyPr>
          <a:lstStyle>
            <a:lvl1pPr indent="0" lvl="0"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14" name="Google Shape;314;p28"/>
          <p:cNvSpPr/>
          <p:nvPr/>
        </p:nvSpPr>
        <p:spPr>
          <a:xfrm>
            <a:off x="10689" y="100"/>
            <a:ext cx="12179400" cy="6858000"/>
          </a:xfrm>
          <a:prstGeom prst="rect">
            <a:avLst/>
          </a:prstGeom>
          <a:solidFill>
            <a:srgbClr val="FAFAFA"/>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315" name="Shape 315"/>
        <p:cNvGrpSpPr/>
        <p:nvPr/>
      </p:nvGrpSpPr>
      <p:grpSpPr>
        <a:xfrm>
          <a:off x="0" y="0"/>
          <a:ext cx="0" cy="0"/>
          <a:chOff x="0" y="0"/>
          <a:chExt cx="0" cy="0"/>
        </a:xfrm>
      </p:grpSpPr>
      <p:sp>
        <p:nvSpPr>
          <p:cNvPr id="316" name="Google Shape;316;p29"/>
          <p:cNvSpPr/>
          <p:nvPr/>
        </p:nvSpPr>
        <p:spPr>
          <a:xfrm>
            <a:off x="10689" y="100"/>
            <a:ext cx="12179400" cy="6858000"/>
          </a:xfrm>
          <a:prstGeom prst="rect">
            <a:avLst/>
          </a:prstGeom>
          <a:solidFill>
            <a:srgbClr val="FAFAFA"/>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grpSp>
        <p:nvGrpSpPr>
          <p:cNvPr id="317" name="Google Shape;317;p29"/>
          <p:cNvGrpSpPr/>
          <p:nvPr/>
        </p:nvGrpSpPr>
        <p:grpSpPr>
          <a:xfrm>
            <a:off x="-4" y="6039621"/>
            <a:ext cx="6790297" cy="818380"/>
            <a:chOff x="-3" y="4529829"/>
            <a:chExt cx="5098203" cy="613800"/>
          </a:xfrm>
        </p:grpSpPr>
        <p:sp>
          <p:nvSpPr>
            <p:cNvPr id="318" name="Google Shape;318;p2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sp>
        <p:sp>
          <p:nvSpPr>
            <p:cNvPr id="319" name="Google Shape;319;p2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20" name="Google Shape;320;p29"/>
          <p:cNvPicPr preferRelativeResize="0"/>
          <p:nvPr/>
        </p:nvPicPr>
        <p:blipFill rotWithShape="1">
          <a:blip r:embed="rId2">
            <a:alphaModFix/>
          </a:blip>
          <a:srcRect b="0" l="0" r="0" t="0"/>
          <a:stretch/>
        </p:blipFill>
        <p:spPr>
          <a:xfrm>
            <a:off x="424989" y="6453156"/>
            <a:ext cx="1287600" cy="229500"/>
          </a:xfrm>
          <a:prstGeom prst="rect">
            <a:avLst/>
          </a:prstGeom>
          <a:noFill/>
          <a:ln>
            <a:noFill/>
          </a:ln>
        </p:spPr>
      </p:pic>
      <p:sp>
        <p:nvSpPr>
          <p:cNvPr id="321" name="Google Shape;321;p29"/>
          <p:cNvSpPr txBox="1"/>
          <p:nvPr/>
        </p:nvSpPr>
        <p:spPr>
          <a:xfrm>
            <a:off x="10300788" y="6501783"/>
            <a:ext cx="1815300" cy="167100"/>
          </a:xfrm>
          <a:prstGeom prst="rect">
            <a:avLst/>
          </a:prstGeom>
          <a:no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666666"/>
              </a:buClr>
              <a:buFont typeface="Roboto"/>
              <a:buNone/>
            </a:pPr>
            <a:r>
              <a:rPr b="0" i="0" lang="en-US" sz="900" u="none" cap="none" strike="noStrike">
                <a:solidFill>
                  <a:srgbClr val="666666"/>
                </a:solidFill>
                <a:latin typeface="Roboto"/>
                <a:ea typeface="Roboto"/>
                <a:cs typeface="Roboto"/>
                <a:sym typeface="Roboto"/>
              </a:rPr>
              <a:t>Proprietary + Confidential</a:t>
            </a:r>
            <a:endParaRPr sz="19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p:cSld name="Content + Title">
    <p:spTree>
      <p:nvGrpSpPr>
        <p:cNvPr id="322" name="Shape 322"/>
        <p:cNvGrpSpPr/>
        <p:nvPr/>
      </p:nvGrpSpPr>
      <p:grpSpPr>
        <a:xfrm>
          <a:off x="0" y="0"/>
          <a:ext cx="0" cy="0"/>
          <a:chOff x="0" y="0"/>
          <a:chExt cx="0" cy="0"/>
        </a:xfrm>
      </p:grpSpPr>
      <p:sp>
        <p:nvSpPr>
          <p:cNvPr id="323" name="Google Shape;323;p30"/>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24" name="Google Shape;324;p30"/>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25" name="Google Shape;325;p30"/>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26" name="Google Shape;326;p30"/>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27" name="Google Shape;327;p30"/>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28" name="Google Shape;328;p30"/>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29" name="Google Shape;329;p30"/>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Bulleted List">
    <p:spTree>
      <p:nvGrpSpPr>
        <p:cNvPr id="330" name="Shape 330"/>
        <p:cNvGrpSpPr/>
        <p:nvPr/>
      </p:nvGrpSpPr>
      <p:grpSpPr>
        <a:xfrm>
          <a:off x="0" y="0"/>
          <a:ext cx="0" cy="0"/>
          <a:chOff x="0" y="0"/>
          <a:chExt cx="0" cy="0"/>
        </a:xfrm>
      </p:grpSpPr>
      <p:sp>
        <p:nvSpPr>
          <p:cNvPr id="331" name="Google Shape;331;p31"/>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32" name="Google Shape;332;p31"/>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228600" lvl="0" marL="457200" marR="0" rtl="0" algn="l">
              <a:lnSpc>
                <a:spcPct val="115000"/>
              </a:lnSpc>
              <a:spcBef>
                <a:spcPts val="0"/>
              </a:spcBef>
              <a:spcAft>
                <a:spcPts val="0"/>
              </a:spcAft>
              <a:buClr>
                <a:srgbClr val="545454"/>
              </a:buClr>
              <a:buSzPts val="1600"/>
              <a:buFont typeface="Arial"/>
              <a:buNone/>
              <a:defRPr b="0" i="0" sz="1900" u="none" cap="none" strike="noStrike">
                <a:solidFill>
                  <a:srgbClr val="545454"/>
                </a:solidFill>
                <a:latin typeface="Roboto"/>
                <a:ea typeface="Roboto"/>
                <a:cs typeface="Roboto"/>
                <a:sym typeface="Roboto"/>
              </a:defRPr>
            </a:lvl1pPr>
            <a:lvl2pPr indent="-349250" lvl="1" marL="914400" marR="0" rtl="0" algn="l">
              <a:lnSpc>
                <a:spcPct val="115000"/>
              </a:lnSpc>
              <a:spcBef>
                <a:spcPts val="50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2pPr>
            <a:lvl3pPr indent="-349250" lvl="2" marL="1371600" marR="0" rtl="0" algn="l">
              <a:lnSpc>
                <a:spcPct val="115000"/>
              </a:lnSpc>
              <a:spcBef>
                <a:spcPts val="50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3pPr>
            <a:lvl4pPr indent="-349250" lvl="3" marL="1828800" marR="0" rtl="0" algn="l">
              <a:lnSpc>
                <a:spcPct val="115000"/>
              </a:lnSpc>
              <a:spcBef>
                <a:spcPts val="50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4pPr>
            <a:lvl5pPr indent="-349250" lvl="4" marL="2286000" marR="0" rtl="0" algn="l">
              <a:lnSpc>
                <a:spcPct val="115000"/>
              </a:lnSpc>
              <a:spcBef>
                <a:spcPts val="50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5pPr>
            <a:lvl6pPr indent="-349250" lvl="5" marL="2743200" marR="0" rtl="0" algn="l">
              <a:lnSpc>
                <a:spcPct val="115000"/>
              </a:lnSpc>
              <a:spcBef>
                <a:spcPts val="500"/>
              </a:spcBef>
              <a:spcAft>
                <a:spcPts val="0"/>
              </a:spcAft>
              <a:buClr>
                <a:srgbClr val="545454"/>
              </a:buClr>
              <a:buSzPts val="1900"/>
              <a:buFont typeface="Roboto"/>
              <a:buChar char="■"/>
              <a:defRPr b="0" i="0" sz="1900" u="none" cap="none" strike="noStrike">
                <a:solidFill>
                  <a:srgbClr val="545454"/>
                </a:solidFill>
                <a:latin typeface="Roboto"/>
                <a:ea typeface="Roboto"/>
                <a:cs typeface="Roboto"/>
                <a:sym typeface="Roboto"/>
              </a:defRPr>
            </a:lvl6pPr>
            <a:lvl7pPr indent="-349250" lvl="6" marL="3200400" marR="0" rtl="0" algn="l">
              <a:lnSpc>
                <a:spcPct val="115000"/>
              </a:lnSpc>
              <a:spcBef>
                <a:spcPts val="500"/>
              </a:spcBef>
              <a:spcAft>
                <a:spcPts val="0"/>
              </a:spcAft>
              <a:buClr>
                <a:srgbClr val="545454"/>
              </a:buClr>
              <a:buSzPts val="1900"/>
              <a:buFont typeface="Roboto"/>
              <a:buChar char="●"/>
              <a:defRPr b="0" i="0" sz="1900" u="none" cap="none" strike="noStrike">
                <a:solidFill>
                  <a:srgbClr val="545454"/>
                </a:solidFill>
                <a:latin typeface="Roboto"/>
                <a:ea typeface="Roboto"/>
                <a:cs typeface="Roboto"/>
                <a:sym typeface="Roboto"/>
              </a:defRPr>
            </a:lvl7pPr>
            <a:lvl8pPr indent="-349250" lvl="7" marL="3657600" marR="0" rtl="0" algn="l">
              <a:lnSpc>
                <a:spcPct val="115000"/>
              </a:lnSpc>
              <a:spcBef>
                <a:spcPts val="500"/>
              </a:spcBef>
              <a:spcAft>
                <a:spcPts val="0"/>
              </a:spcAft>
              <a:buClr>
                <a:srgbClr val="545454"/>
              </a:buClr>
              <a:buSzPts val="1900"/>
              <a:buFont typeface="Roboto"/>
              <a:buChar char="○"/>
              <a:defRPr b="0" i="0" sz="1900" u="none" cap="none" strike="noStrike">
                <a:solidFill>
                  <a:srgbClr val="545454"/>
                </a:solidFill>
                <a:latin typeface="Roboto"/>
                <a:ea typeface="Roboto"/>
                <a:cs typeface="Roboto"/>
                <a:sym typeface="Roboto"/>
              </a:defRPr>
            </a:lvl8pPr>
            <a:lvl9pPr indent="-349250" lvl="8" marL="4114800" marR="0" rtl="0" algn="l">
              <a:lnSpc>
                <a:spcPct val="115000"/>
              </a:lnSpc>
              <a:spcBef>
                <a:spcPts val="500"/>
              </a:spcBef>
              <a:spcAft>
                <a:spcPts val="0"/>
              </a:spcAft>
              <a:buClr>
                <a:srgbClr val="545454"/>
              </a:buClr>
              <a:buSzPts val="1900"/>
              <a:buFont typeface="Roboto"/>
              <a:buChar char="■"/>
              <a:defRPr b="0" i="0" sz="1900" u="none" cap="none" strike="noStrike">
                <a:solidFill>
                  <a:srgbClr val="545454"/>
                </a:solidFill>
                <a:latin typeface="Roboto"/>
                <a:ea typeface="Roboto"/>
                <a:cs typeface="Roboto"/>
                <a:sym typeface="Roboto"/>
              </a:defRPr>
            </a:lvl9pPr>
          </a:lstStyle>
          <a:p/>
        </p:txBody>
      </p:sp>
      <p:pic>
        <p:nvPicPr>
          <p:cNvPr descr="logo_lockup_cloud_dark.png" id="333" name="Google Shape;333;p31"/>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34" name="Google Shape;334;p31"/>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35" name="Google Shape;335;p31"/>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36" name="Google Shape;336;p31"/>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37" name="Google Shape;337;p31"/>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338" name="Shape 338"/>
        <p:cNvGrpSpPr/>
        <p:nvPr/>
      </p:nvGrpSpPr>
      <p:grpSpPr>
        <a:xfrm>
          <a:off x="0" y="0"/>
          <a:ext cx="0" cy="0"/>
          <a:chOff x="0" y="0"/>
          <a:chExt cx="0" cy="0"/>
        </a:xfrm>
      </p:grpSpPr>
      <p:pic>
        <p:nvPicPr>
          <p:cNvPr descr="Google_Next_17_Template_Animations_Little_Loop_Blue_Loop_Final_V2.gif" id="339" name="Google Shape;339;p32"/>
          <p:cNvPicPr preferRelativeResize="0"/>
          <p:nvPr/>
        </p:nvPicPr>
        <p:blipFill rotWithShape="1">
          <a:blip r:embed="rId2">
            <a:alphaModFix/>
          </a:blip>
          <a:srcRect b="0" l="0" r="0" t="0"/>
          <a:stretch/>
        </p:blipFill>
        <p:spPr>
          <a:xfrm>
            <a:off x="0" y="0"/>
            <a:ext cx="12179400" cy="6858000"/>
          </a:xfrm>
          <a:prstGeom prst="rect">
            <a:avLst/>
          </a:prstGeom>
          <a:noFill/>
          <a:ln>
            <a:noFill/>
          </a:ln>
        </p:spPr>
      </p:pic>
      <p:sp>
        <p:nvSpPr>
          <p:cNvPr id="340" name="Google Shape;340;p32"/>
          <p:cNvSpPr txBox="1"/>
          <p:nvPr>
            <p:ph type="title"/>
          </p:nvPr>
        </p:nvSpPr>
        <p:spPr>
          <a:xfrm>
            <a:off x="0" y="4270133"/>
            <a:ext cx="12179400" cy="1038300"/>
          </a:xfrm>
          <a:prstGeom prst="rect">
            <a:avLst/>
          </a:prstGeom>
          <a:noFill/>
          <a:ln>
            <a:noFill/>
          </a:ln>
        </p:spPr>
        <p:txBody>
          <a:bodyPr anchorCtr="0" anchor="t" bIns="121825" lIns="121825" spcFirstLastPara="1" rIns="121825" wrap="square" tIns="121825"/>
          <a:lstStyle>
            <a:lvl1pPr indent="0" lvl="0" marL="0" marR="0" rtl="0" algn="ctr">
              <a:lnSpc>
                <a:spcPct val="100000"/>
              </a:lnSpc>
              <a:spcBef>
                <a:spcPts val="0"/>
              </a:spcBef>
              <a:spcAft>
                <a:spcPts val="0"/>
              </a:spcAft>
              <a:buClr>
                <a:srgbClr val="545454"/>
              </a:buClr>
              <a:buSzPts val="1900"/>
              <a:buFont typeface="Roboto"/>
              <a:buNone/>
              <a:defRPr b="0" i="0" sz="3200" u="none" cap="none" strike="noStrike">
                <a:solidFill>
                  <a:srgbClr val="545454"/>
                </a:solidFill>
                <a:latin typeface="Roboto"/>
                <a:ea typeface="Roboto"/>
                <a:cs typeface="Roboto"/>
                <a:sym typeface="Roboto"/>
              </a:defRPr>
            </a:lvl1pPr>
            <a:lvl2pPr indent="0" lvl="1" rtl="0" algn="ctr">
              <a:spcBef>
                <a:spcPts val="0"/>
              </a:spcBef>
              <a:spcAft>
                <a:spcPts val="0"/>
              </a:spcAft>
              <a:buSzPts val="1900"/>
              <a:buFont typeface="Arial"/>
              <a:buNone/>
              <a:defRPr sz="2400"/>
            </a:lvl2pPr>
            <a:lvl3pPr indent="0" lvl="2" rtl="0" algn="ctr">
              <a:spcBef>
                <a:spcPts val="0"/>
              </a:spcBef>
              <a:spcAft>
                <a:spcPts val="0"/>
              </a:spcAft>
              <a:buSzPts val="1900"/>
              <a:buFont typeface="Arial"/>
              <a:buNone/>
              <a:defRPr sz="2400"/>
            </a:lvl3pPr>
            <a:lvl4pPr indent="0" lvl="3" rtl="0" algn="ctr">
              <a:spcBef>
                <a:spcPts val="0"/>
              </a:spcBef>
              <a:spcAft>
                <a:spcPts val="0"/>
              </a:spcAft>
              <a:buSzPts val="1900"/>
              <a:buFont typeface="Arial"/>
              <a:buNone/>
              <a:defRPr sz="2400"/>
            </a:lvl4pPr>
            <a:lvl5pPr indent="0" lvl="4" rtl="0" algn="ctr">
              <a:spcBef>
                <a:spcPts val="0"/>
              </a:spcBef>
              <a:spcAft>
                <a:spcPts val="0"/>
              </a:spcAft>
              <a:buSzPts val="1900"/>
              <a:buFont typeface="Arial"/>
              <a:buNone/>
              <a:defRPr sz="2400"/>
            </a:lvl5pPr>
            <a:lvl6pPr indent="0" lvl="5" rtl="0" algn="ctr">
              <a:spcBef>
                <a:spcPts val="0"/>
              </a:spcBef>
              <a:spcAft>
                <a:spcPts val="0"/>
              </a:spcAft>
              <a:buSzPts val="1900"/>
              <a:buFont typeface="Arial"/>
              <a:buNone/>
              <a:defRPr sz="2400"/>
            </a:lvl6pPr>
            <a:lvl7pPr indent="0" lvl="6" rtl="0" algn="ctr">
              <a:spcBef>
                <a:spcPts val="0"/>
              </a:spcBef>
              <a:spcAft>
                <a:spcPts val="0"/>
              </a:spcAft>
              <a:buSzPts val="1900"/>
              <a:buFont typeface="Arial"/>
              <a:buNone/>
              <a:defRPr sz="2400"/>
            </a:lvl7pPr>
            <a:lvl8pPr indent="0" lvl="7" rtl="0" algn="ctr">
              <a:spcBef>
                <a:spcPts val="0"/>
              </a:spcBef>
              <a:spcAft>
                <a:spcPts val="0"/>
              </a:spcAft>
              <a:buSzPts val="1900"/>
              <a:buFont typeface="Arial"/>
              <a:buNone/>
              <a:defRPr sz="2400"/>
            </a:lvl8pPr>
            <a:lvl9pPr indent="0" lvl="8" rtl="0" algn="ctr">
              <a:spcBef>
                <a:spcPts val="0"/>
              </a:spcBef>
              <a:spcAft>
                <a:spcPts val="0"/>
              </a:spcAft>
              <a:buSzPts val="1900"/>
              <a:buFont typeface="Arial"/>
              <a:buNone/>
              <a:defRPr sz="2400"/>
            </a:lvl9pPr>
          </a:lstStyle>
          <a:p/>
        </p:txBody>
      </p:sp>
      <p:pic>
        <p:nvPicPr>
          <p:cNvPr descr="logo_lockup_cloud_dark.png" id="341" name="Google Shape;341;p32"/>
          <p:cNvPicPr preferRelativeResize="0"/>
          <p:nvPr/>
        </p:nvPicPr>
        <p:blipFill rotWithShape="1">
          <a:blip r:embed="rId3">
            <a:alphaModFix/>
          </a:blip>
          <a:srcRect b="0" l="0" r="0" t="0"/>
          <a:stretch/>
        </p:blipFill>
        <p:spPr>
          <a:xfrm>
            <a:off x="11034627" y="6551567"/>
            <a:ext cx="1063800" cy="306300"/>
          </a:xfrm>
          <a:prstGeom prst="rect">
            <a:avLst/>
          </a:prstGeom>
          <a:noFill/>
          <a:ln>
            <a:noFill/>
          </a:ln>
        </p:spPr>
      </p:pic>
      <p:pic>
        <p:nvPicPr>
          <p:cNvPr descr="next_2017_logo_blue_wo_gc.png" id="342" name="Google Shape;342;p32"/>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showMasterSp="0">
  <p:cSld name="Title Slide (white)">
    <p:bg>
      <p:bgPr>
        <a:solidFill>
          <a:schemeClr val="lt1"/>
        </a:solidFill>
      </p:bgPr>
    </p:bg>
    <p:spTree>
      <p:nvGrpSpPr>
        <p:cNvPr id="56" name="Shape 56"/>
        <p:cNvGrpSpPr/>
        <p:nvPr/>
      </p:nvGrpSpPr>
      <p:grpSpPr>
        <a:xfrm>
          <a:off x="0" y="0"/>
          <a:ext cx="0" cy="0"/>
          <a:chOff x="0" y="0"/>
          <a:chExt cx="0" cy="0"/>
        </a:xfrm>
      </p:grpSpPr>
      <p:sp>
        <p:nvSpPr>
          <p:cNvPr id="57" name="Google Shape;57;p4"/>
          <p:cNvSpPr txBox="1"/>
          <p:nvPr>
            <p:ph type="ctrTitle"/>
          </p:nvPr>
        </p:nvSpPr>
        <p:spPr>
          <a:xfrm>
            <a:off x="950916" y="2497313"/>
            <a:ext cx="8085693" cy="137651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1400"/>
              <a:buFont typeface="Helvetica Neue"/>
              <a:buNone/>
              <a:defRPr b="0" i="0" sz="4800" u="none" cap="none" strike="noStrike">
                <a:solidFill>
                  <a:schemeClr val="dk1"/>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8" name="Google Shape;58;p4"/>
          <p:cNvSpPr txBox="1"/>
          <p:nvPr>
            <p:ph idx="1" type="body"/>
          </p:nvPr>
        </p:nvSpPr>
        <p:spPr>
          <a:xfrm>
            <a:off x="950916" y="4045692"/>
            <a:ext cx="7994867" cy="730250"/>
          </a:xfrm>
          <a:prstGeom prst="rect">
            <a:avLst/>
          </a:prstGeom>
          <a:noFill/>
          <a:ln>
            <a:noFill/>
          </a:ln>
        </p:spPr>
        <p:txBody>
          <a:bodyPr anchorCtr="0" anchor="t" bIns="91425" lIns="91425" spcFirstLastPara="1" rIns="91425" wrap="square" tIns="91425"/>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2"/>
                </a:solidFill>
                <a:latin typeface="Helvetica Neue"/>
                <a:ea typeface="Helvetica Neue"/>
                <a:cs typeface="Helvetica Neue"/>
                <a:sym typeface="Helvetica Neue"/>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32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59" name="Google Shape;59;p4"/>
          <p:cNvSpPr/>
          <p:nvPr/>
        </p:nvSpPr>
        <p:spPr>
          <a:xfrm>
            <a:off x="3855233" y="5545103"/>
            <a:ext cx="1238055" cy="1411278"/>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0" name="Google Shape;60;p4"/>
          <p:cNvSpPr/>
          <p:nvPr/>
        </p:nvSpPr>
        <p:spPr>
          <a:xfrm>
            <a:off x="6202529" y="4829398"/>
            <a:ext cx="1855890" cy="2118113"/>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1" name="Google Shape;61;p4"/>
          <p:cNvSpPr/>
          <p:nvPr/>
        </p:nvSpPr>
        <p:spPr>
          <a:xfrm>
            <a:off x="5145768" y="6130150"/>
            <a:ext cx="703712" cy="802352"/>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2" name="Google Shape;62;p4"/>
          <p:cNvSpPr/>
          <p:nvPr/>
        </p:nvSpPr>
        <p:spPr>
          <a:xfrm>
            <a:off x="5498817" y="5413765"/>
            <a:ext cx="703712" cy="80474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3" name="Google Shape;63;p4"/>
          <p:cNvSpPr/>
          <p:nvPr/>
        </p:nvSpPr>
        <p:spPr>
          <a:xfrm>
            <a:off x="3258008" y="6327406"/>
            <a:ext cx="571258" cy="51698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4" name="Google Shape;64;p4"/>
          <p:cNvSpPr/>
          <p:nvPr/>
        </p:nvSpPr>
        <p:spPr>
          <a:xfrm>
            <a:off x="1529811" y="5729561"/>
            <a:ext cx="559717" cy="1123489"/>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5" name="Google Shape;65;p4"/>
          <p:cNvSpPr/>
          <p:nvPr/>
        </p:nvSpPr>
        <p:spPr>
          <a:xfrm>
            <a:off x="2164541" y="5954836"/>
            <a:ext cx="487588" cy="898214"/>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6" name="Google Shape;66;p4"/>
          <p:cNvSpPr/>
          <p:nvPr/>
        </p:nvSpPr>
        <p:spPr>
          <a:xfrm>
            <a:off x="675809" y="6070362"/>
            <a:ext cx="781872" cy="782688"/>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7" name="Google Shape;67;p4"/>
          <p:cNvSpPr/>
          <p:nvPr/>
        </p:nvSpPr>
        <p:spPr>
          <a:xfrm>
            <a:off x="2914678" y="6278310"/>
            <a:ext cx="268317" cy="574741"/>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8" name="Google Shape;68;p4"/>
          <p:cNvSpPr/>
          <p:nvPr/>
        </p:nvSpPr>
        <p:spPr>
          <a:xfrm>
            <a:off x="2724258" y="6489144"/>
            <a:ext cx="268317" cy="363907"/>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9" name="Google Shape;69;p4"/>
          <p:cNvSpPr/>
          <p:nvPr/>
        </p:nvSpPr>
        <p:spPr>
          <a:xfrm>
            <a:off x="222841" y="6050144"/>
            <a:ext cx="375068" cy="802906"/>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0" name="Google Shape;70;p4"/>
          <p:cNvSpPr/>
          <p:nvPr/>
        </p:nvSpPr>
        <p:spPr>
          <a:xfrm>
            <a:off x="-42592" y="6344735"/>
            <a:ext cx="375068" cy="508314"/>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1" name="Google Shape;71;p4"/>
          <p:cNvSpPr/>
          <p:nvPr/>
        </p:nvSpPr>
        <p:spPr>
          <a:xfrm>
            <a:off x="8058419" y="5530901"/>
            <a:ext cx="703712" cy="80474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72" name="Google Shape;72;p4"/>
          <p:cNvGrpSpPr/>
          <p:nvPr/>
        </p:nvGrpSpPr>
        <p:grpSpPr>
          <a:xfrm>
            <a:off x="1001786" y="653399"/>
            <a:ext cx="1547598" cy="513723"/>
            <a:chOff x="2005661" y="1306799"/>
            <a:chExt cx="3098423" cy="1027446"/>
          </a:xfrm>
        </p:grpSpPr>
        <p:sp>
          <p:nvSpPr>
            <p:cNvPr id="73" name="Google Shape;73;p4"/>
            <p:cNvSpPr/>
            <p:nvPr/>
          </p:nvSpPr>
          <p:spPr>
            <a:xfrm>
              <a:off x="3385657" y="1511392"/>
              <a:ext cx="552533" cy="822853"/>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4" name="Google Shape;74;p4"/>
            <p:cNvSpPr/>
            <p:nvPr/>
          </p:nvSpPr>
          <p:spPr>
            <a:xfrm>
              <a:off x="2601698" y="1511378"/>
              <a:ext cx="555570" cy="821774"/>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5" name="Google Shape;75;p4"/>
            <p:cNvSpPr/>
            <p:nvPr/>
          </p:nvSpPr>
          <p:spPr>
            <a:xfrm>
              <a:off x="2005661" y="1511388"/>
              <a:ext cx="555225" cy="602322"/>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6" name="Google Shape;76;p4"/>
            <p:cNvSpPr/>
            <p:nvPr/>
          </p:nvSpPr>
          <p:spPr>
            <a:xfrm>
              <a:off x="4545490" y="1511381"/>
              <a:ext cx="558594" cy="601133"/>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7" name="Google Shape;77;p4"/>
            <p:cNvSpPr/>
            <p:nvPr/>
          </p:nvSpPr>
          <p:spPr>
            <a:xfrm>
              <a:off x="3960212" y="1511388"/>
              <a:ext cx="555811" cy="59982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8" name="Google Shape;78;p4"/>
            <p:cNvSpPr/>
            <p:nvPr/>
          </p:nvSpPr>
          <p:spPr>
            <a:xfrm>
              <a:off x="3192359" y="1516751"/>
              <a:ext cx="156038" cy="587569"/>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79" name="Google Shape;79;p4"/>
            <p:cNvSpPr/>
            <p:nvPr/>
          </p:nvSpPr>
          <p:spPr>
            <a:xfrm>
              <a:off x="3187636" y="1306799"/>
              <a:ext cx="170084" cy="171822"/>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cxnSp>
        <p:nvCxnSpPr>
          <p:cNvPr id="80" name="Google Shape;80;p4"/>
          <p:cNvCxnSpPr/>
          <p:nvPr/>
        </p:nvCxnSpPr>
        <p:spPr>
          <a:xfrm>
            <a:off x="957336" y="3970357"/>
            <a:ext cx="11221964" cy="0"/>
          </a:xfrm>
          <a:prstGeom prst="straightConnector1">
            <a:avLst/>
          </a:prstGeom>
          <a:noFill/>
          <a:ln cap="flat" cmpd="sng" w="9525">
            <a:solidFill>
              <a:srgbClr val="BFBFBF"/>
            </a:solidFill>
            <a:prstDash val="solid"/>
            <a:round/>
            <a:headEnd len="sm" w="sm" type="none"/>
            <a:tailEnd len="sm" w="sm" type="none"/>
          </a:ln>
        </p:spPr>
      </p:cxnSp>
      <p:sp>
        <p:nvSpPr>
          <p:cNvPr id="81" name="Google Shape;81;p4"/>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pic>
        <p:nvPicPr>
          <p:cNvPr id="82" name="Google Shape;82;p4"/>
          <p:cNvPicPr preferRelativeResize="0"/>
          <p:nvPr/>
        </p:nvPicPr>
        <p:blipFill rotWithShape="1">
          <a:blip r:embed="rId2">
            <a:alphaModFix/>
          </a:blip>
          <a:srcRect b="0" l="0" r="32941" t="0"/>
          <a:stretch/>
        </p:blipFill>
        <p:spPr>
          <a:xfrm>
            <a:off x="8125494" y="2629157"/>
            <a:ext cx="4076032" cy="39505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p:cSld name="Quote 2">
    <p:spTree>
      <p:nvGrpSpPr>
        <p:cNvPr id="343" name="Shape 343"/>
        <p:cNvGrpSpPr/>
        <p:nvPr/>
      </p:nvGrpSpPr>
      <p:grpSpPr>
        <a:xfrm>
          <a:off x="0" y="0"/>
          <a:ext cx="0" cy="0"/>
          <a:chOff x="0" y="0"/>
          <a:chExt cx="0" cy="0"/>
        </a:xfrm>
      </p:grpSpPr>
      <p:sp>
        <p:nvSpPr>
          <p:cNvPr id="344" name="Google Shape;344;p33"/>
          <p:cNvSpPr txBox="1"/>
          <p:nvPr>
            <p:ph type="title"/>
          </p:nvPr>
        </p:nvSpPr>
        <p:spPr>
          <a:xfrm>
            <a:off x="3197066" y="1041400"/>
            <a:ext cx="8133600" cy="378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4500" u="none" cap="none" strike="noStrike">
                <a:solidFill>
                  <a:srgbClr val="FFFFFF"/>
                </a:solidFill>
                <a:latin typeface="Roboto"/>
                <a:ea typeface="Roboto"/>
                <a:cs typeface="Roboto"/>
                <a:sym typeface="Roboto"/>
              </a:defRPr>
            </a:lvl1pPr>
            <a:lvl2pPr indent="0" lvl="1" rtl="0">
              <a:spcBef>
                <a:spcPts val="0"/>
              </a:spcBef>
              <a:spcAft>
                <a:spcPts val="0"/>
              </a:spcAft>
              <a:buClr>
                <a:srgbClr val="FFFFFF"/>
              </a:buClr>
              <a:buSzPts val="1900"/>
              <a:buFont typeface="Arial"/>
              <a:buNone/>
              <a:defRPr sz="4500">
                <a:solidFill>
                  <a:srgbClr val="FFFFFF"/>
                </a:solidFill>
              </a:defRPr>
            </a:lvl2pPr>
            <a:lvl3pPr indent="0" lvl="2" rtl="0">
              <a:spcBef>
                <a:spcPts val="0"/>
              </a:spcBef>
              <a:spcAft>
                <a:spcPts val="0"/>
              </a:spcAft>
              <a:buClr>
                <a:srgbClr val="FFFFFF"/>
              </a:buClr>
              <a:buSzPts val="1900"/>
              <a:buFont typeface="Arial"/>
              <a:buNone/>
              <a:defRPr sz="4500">
                <a:solidFill>
                  <a:srgbClr val="FFFFFF"/>
                </a:solidFill>
              </a:defRPr>
            </a:lvl3pPr>
            <a:lvl4pPr indent="0" lvl="3" rtl="0">
              <a:spcBef>
                <a:spcPts val="0"/>
              </a:spcBef>
              <a:spcAft>
                <a:spcPts val="0"/>
              </a:spcAft>
              <a:buClr>
                <a:srgbClr val="FFFFFF"/>
              </a:buClr>
              <a:buSzPts val="1900"/>
              <a:buFont typeface="Arial"/>
              <a:buNone/>
              <a:defRPr sz="4500">
                <a:solidFill>
                  <a:srgbClr val="FFFFFF"/>
                </a:solidFill>
              </a:defRPr>
            </a:lvl4pPr>
            <a:lvl5pPr indent="0" lvl="4" rtl="0">
              <a:spcBef>
                <a:spcPts val="0"/>
              </a:spcBef>
              <a:spcAft>
                <a:spcPts val="0"/>
              </a:spcAft>
              <a:buClr>
                <a:srgbClr val="FFFFFF"/>
              </a:buClr>
              <a:buSzPts val="1900"/>
              <a:buFont typeface="Arial"/>
              <a:buNone/>
              <a:defRPr sz="4500">
                <a:solidFill>
                  <a:srgbClr val="FFFFFF"/>
                </a:solidFill>
              </a:defRPr>
            </a:lvl5pPr>
            <a:lvl6pPr indent="0" lvl="5" rtl="0">
              <a:spcBef>
                <a:spcPts val="0"/>
              </a:spcBef>
              <a:spcAft>
                <a:spcPts val="0"/>
              </a:spcAft>
              <a:buClr>
                <a:srgbClr val="FFFFFF"/>
              </a:buClr>
              <a:buSzPts val="1900"/>
              <a:buFont typeface="Arial"/>
              <a:buNone/>
              <a:defRPr sz="4500">
                <a:solidFill>
                  <a:srgbClr val="FFFFFF"/>
                </a:solidFill>
              </a:defRPr>
            </a:lvl6pPr>
            <a:lvl7pPr indent="0" lvl="6" rtl="0">
              <a:spcBef>
                <a:spcPts val="0"/>
              </a:spcBef>
              <a:spcAft>
                <a:spcPts val="0"/>
              </a:spcAft>
              <a:buClr>
                <a:srgbClr val="FFFFFF"/>
              </a:buClr>
              <a:buSzPts val="1900"/>
              <a:buFont typeface="Arial"/>
              <a:buNone/>
              <a:defRPr sz="4500">
                <a:solidFill>
                  <a:srgbClr val="FFFFFF"/>
                </a:solidFill>
              </a:defRPr>
            </a:lvl7pPr>
            <a:lvl8pPr indent="0" lvl="7" rtl="0">
              <a:spcBef>
                <a:spcPts val="0"/>
              </a:spcBef>
              <a:spcAft>
                <a:spcPts val="0"/>
              </a:spcAft>
              <a:buClr>
                <a:srgbClr val="FFFFFF"/>
              </a:buClr>
              <a:buSzPts val="1900"/>
              <a:buFont typeface="Arial"/>
              <a:buNone/>
              <a:defRPr sz="4500">
                <a:solidFill>
                  <a:srgbClr val="FFFFFF"/>
                </a:solidFill>
              </a:defRPr>
            </a:lvl8pPr>
            <a:lvl9pPr indent="0" lvl="8" rtl="0">
              <a:spcBef>
                <a:spcPts val="0"/>
              </a:spcBef>
              <a:spcAft>
                <a:spcPts val="0"/>
              </a:spcAft>
              <a:buClr>
                <a:srgbClr val="FFFFFF"/>
              </a:buClr>
              <a:buSzPts val="1900"/>
              <a:buFont typeface="Arial"/>
              <a:buNone/>
              <a:defRPr sz="4500">
                <a:solidFill>
                  <a:srgbClr val="FFFFFF"/>
                </a:solidFill>
              </a:defRPr>
            </a:lvl9pPr>
          </a:lstStyle>
          <a:p/>
        </p:txBody>
      </p:sp>
      <p:pic>
        <p:nvPicPr>
          <p:cNvPr descr="logo_lockup_cloud_dark.png" id="345" name="Google Shape;345;p33"/>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pic>
        <p:nvPicPr>
          <p:cNvPr descr="next_2017_logo_blue_wo_gc.png" id="346" name="Google Shape;346;p33"/>
          <p:cNvPicPr preferRelativeResize="0"/>
          <p:nvPr/>
        </p:nvPicPr>
        <p:blipFill rotWithShape="1">
          <a:blip r:embed="rId3">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lder slide - Blue">
  <p:cSld name="Holder slide - Blue">
    <p:spTree>
      <p:nvGrpSpPr>
        <p:cNvPr id="347" name="Shape 347"/>
        <p:cNvGrpSpPr/>
        <p:nvPr/>
      </p:nvGrpSpPr>
      <p:grpSpPr>
        <a:xfrm>
          <a:off x="0" y="0"/>
          <a:ext cx="0" cy="0"/>
          <a:chOff x="0" y="0"/>
          <a:chExt cx="0" cy="0"/>
        </a:xfrm>
      </p:grpSpPr>
      <p:pic>
        <p:nvPicPr>
          <p:cNvPr id="348" name="Google Shape;348;p34"/>
          <p:cNvPicPr preferRelativeResize="0"/>
          <p:nvPr/>
        </p:nvPicPr>
        <p:blipFill rotWithShape="1">
          <a:blip r:embed="rId2">
            <a:alphaModFix/>
          </a:blip>
          <a:srcRect b="0" l="0" r="0" t="0"/>
          <a:stretch/>
        </p:blipFill>
        <p:spPr>
          <a:xfrm>
            <a:off x="0" y="0"/>
            <a:ext cx="12179400" cy="6858000"/>
          </a:xfrm>
          <a:prstGeom prst="rect">
            <a:avLst/>
          </a:prstGeom>
          <a:noFill/>
          <a:ln>
            <a:noFill/>
          </a:ln>
        </p:spPr>
      </p:pic>
      <p:pic>
        <p:nvPicPr>
          <p:cNvPr descr="next_2017_logo_blue_w_gc.png" id="349" name="Google Shape;349;p34"/>
          <p:cNvPicPr preferRelativeResize="0"/>
          <p:nvPr/>
        </p:nvPicPr>
        <p:blipFill rotWithShape="1">
          <a:blip r:embed="rId3">
            <a:alphaModFix/>
          </a:blip>
          <a:srcRect b="0" l="0" r="0" t="0"/>
          <a:stretch/>
        </p:blipFill>
        <p:spPr>
          <a:xfrm>
            <a:off x="881015" y="797032"/>
            <a:ext cx="2259600" cy="1114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imation Blue">
  <p:cSld name="Title Animation Blue">
    <p:spTree>
      <p:nvGrpSpPr>
        <p:cNvPr id="350" name="Shape 350"/>
        <p:cNvGrpSpPr/>
        <p:nvPr/>
      </p:nvGrpSpPr>
      <p:grpSpPr>
        <a:xfrm>
          <a:off x="0" y="0"/>
          <a:ext cx="0" cy="0"/>
          <a:chOff x="0" y="0"/>
          <a:chExt cx="0" cy="0"/>
        </a:xfrm>
      </p:grpSpPr>
      <p:pic>
        <p:nvPicPr>
          <p:cNvPr id="351" name="Google Shape;351;p35"/>
          <p:cNvPicPr preferRelativeResize="0"/>
          <p:nvPr/>
        </p:nvPicPr>
        <p:blipFill rotWithShape="1">
          <a:blip r:embed="rId2">
            <a:alphaModFix/>
          </a:blip>
          <a:srcRect b="0" l="0" r="0" t="0"/>
          <a:stretch/>
        </p:blipFill>
        <p:spPr>
          <a:xfrm>
            <a:off x="0" y="0"/>
            <a:ext cx="12179400" cy="6858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1 1">
  <p:cSld name="Content + Title 1 1">
    <p:spTree>
      <p:nvGrpSpPr>
        <p:cNvPr id="352" name="Shape 352"/>
        <p:cNvGrpSpPr/>
        <p:nvPr/>
      </p:nvGrpSpPr>
      <p:grpSpPr>
        <a:xfrm>
          <a:off x="0" y="0"/>
          <a:ext cx="0" cy="0"/>
          <a:chOff x="0" y="0"/>
          <a:chExt cx="0" cy="0"/>
        </a:xfrm>
      </p:grpSpPr>
      <p:sp>
        <p:nvSpPr>
          <p:cNvPr id="353" name="Google Shape;353;p36"/>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54" name="Google Shape;354;p36"/>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55" name="Google Shape;355;p36"/>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56" name="Google Shape;356;p36"/>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57" name="Google Shape;357;p36"/>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58" name="Google Shape;358;p36"/>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59" name="Google Shape;359;p36"/>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pic>
        <p:nvPicPr>
          <p:cNvPr id="360" name="Google Shape;360;p36"/>
          <p:cNvPicPr preferRelativeResize="0"/>
          <p:nvPr/>
        </p:nvPicPr>
        <p:blipFill rotWithShape="1">
          <a:blip r:embed="rId5">
            <a:alphaModFix/>
          </a:blip>
          <a:srcRect b="0" l="0" r="0" t="0"/>
          <a:stretch/>
        </p:blipFill>
        <p:spPr>
          <a:xfrm>
            <a:off x="11106776" y="304441"/>
            <a:ext cx="767100" cy="7671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1 1 1">
  <p:cSld name="Content + Title 1 1 1">
    <p:spTree>
      <p:nvGrpSpPr>
        <p:cNvPr id="361" name="Shape 361"/>
        <p:cNvGrpSpPr/>
        <p:nvPr/>
      </p:nvGrpSpPr>
      <p:grpSpPr>
        <a:xfrm>
          <a:off x="0" y="0"/>
          <a:ext cx="0" cy="0"/>
          <a:chOff x="0" y="0"/>
          <a:chExt cx="0" cy="0"/>
        </a:xfrm>
      </p:grpSpPr>
      <p:sp>
        <p:nvSpPr>
          <p:cNvPr id="362" name="Google Shape;362;p37"/>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63" name="Google Shape;363;p37"/>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64" name="Google Shape;364;p37"/>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65" name="Google Shape;365;p37"/>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66" name="Google Shape;366;p37"/>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67" name="Google Shape;367;p37"/>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68" name="Google Shape;368;p37"/>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pic>
        <p:nvPicPr>
          <p:cNvPr id="369" name="Google Shape;369;p37"/>
          <p:cNvPicPr preferRelativeResize="0"/>
          <p:nvPr/>
        </p:nvPicPr>
        <p:blipFill rotWithShape="1">
          <a:blip r:embed="rId5">
            <a:alphaModFix/>
          </a:blip>
          <a:srcRect b="0" l="0" r="0" t="0"/>
          <a:stretch/>
        </p:blipFill>
        <p:spPr>
          <a:xfrm>
            <a:off x="11125004" y="322689"/>
            <a:ext cx="730800" cy="730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1 1 1 1">
  <p:cSld name="Content + Title 1 1 1 1">
    <p:spTree>
      <p:nvGrpSpPr>
        <p:cNvPr id="370" name="Shape 370"/>
        <p:cNvGrpSpPr/>
        <p:nvPr/>
      </p:nvGrpSpPr>
      <p:grpSpPr>
        <a:xfrm>
          <a:off x="0" y="0"/>
          <a:ext cx="0" cy="0"/>
          <a:chOff x="0" y="0"/>
          <a:chExt cx="0" cy="0"/>
        </a:xfrm>
      </p:grpSpPr>
      <p:sp>
        <p:nvSpPr>
          <p:cNvPr id="371" name="Google Shape;371;p38"/>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72" name="Google Shape;372;p38"/>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73" name="Google Shape;373;p38"/>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74" name="Google Shape;374;p38"/>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75" name="Google Shape;375;p38"/>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76" name="Google Shape;376;p38"/>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77" name="Google Shape;377;p38"/>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pic>
        <p:nvPicPr>
          <p:cNvPr id="378" name="Google Shape;378;p38"/>
          <p:cNvPicPr preferRelativeResize="0"/>
          <p:nvPr/>
        </p:nvPicPr>
        <p:blipFill rotWithShape="1">
          <a:blip r:embed="rId5">
            <a:alphaModFix/>
          </a:blip>
          <a:srcRect b="0" l="0" r="0" t="0"/>
          <a:stretch/>
        </p:blipFill>
        <p:spPr>
          <a:xfrm>
            <a:off x="11106776" y="304449"/>
            <a:ext cx="767100" cy="7671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1 1 1 1 1">
  <p:cSld name="Content + Title 1 1 1 1 1">
    <p:spTree>
      <p:nvGrpSpPr>
        <p:cNvPr id="379" name="Shape 379"/>
        <p:cNvGrpSpPr/>
        <p:nvPr/>
      </p:nvGrpSpPr>
      <p:grpSpPr>
        <a:xfrm>
          <a:off x="0" y="0"/>
          <a:ext cx="0" cy="0"/>
          <a:chOff x="0" y="0"/>
          <a:chExt cx="0" cy="0"/>
        </a:xfrm>
      </p:grpSpPr>
      <p:sp>
        <p:nvSpPr>
          <p:cNvPr id="380" name="Google Shape;380;p39"/>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81" name="Google Shape;381;p39"/>
          <p:cNvSpPr txBox="1"/>
          <p:nvPr>
            <p:ph idx="1" type="body"/>
          </p:nvPr>
        </p:nvSpPr>
        <p:spPr>
          <a:xfrm>
            <a:off x="825358" y="1798103"/>
            <a:ext cx="106065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82" name="Google Shape;382;p39"/>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83" name="Google Shape;383;p39"/>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84" name="Google Shape;384;p39"/>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85" name="Google Shape;385;p39"/>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86" name="Google Shape;386;p39"/>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pic>
        <p:nvPicPr>
          <p:cNvPr id="387" name="Google Shape;387;p39"/>
          <p:cNvPicPr preferRelativeResize="0"/>
          <p:nvPr/>
        </p:nvPicPr>
        <p:blipFill rotWithShape="1">
          <a:blip r:embed="rId5">
            <a:alphaModFix/>
          </a:blip>
          <a:srcRect b="0" l="0" r="0" t="0"/>
          <a:stretch/>
        </p:blipFill>
        <p:spPr>
          <a:xfrm>
            <a:off x="11124986" y="322671"/>
            <a:ext cx="730800" cy="730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 Title">
  <p:cSld name="2 Columns  + Title">
    <p:spTree>
      <p:nvGrpSpPr>
        <p:cNvPr id="388" name="Shape 388"/>
        <p:cNvGrpSpPr/>
        <p:nvPr/>
      </p:nvGrpSpPr>
      <p:grpSpPr>
        <a:xfrm>
          <a:off x="0" y="0"/>
          <a:ext cx="0" cy="0"/>
          <a:chOff x="0" y="0"/>
          <a:chExt cx="0" cy="0"/>
        </a:xfrm>
      </p:grpSpPr>
      <p:sp>
        <p:nvSpPr>
          <p:cNvPr id="389" name="Google Shape;389;p40"/>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90" name="Google Shape;390;p40"/>
          <p:cNvSpPr txBox="1"/>
          <p:nvPr>
            <p:ph idx="1" type="body"/>
          </p:nvPr>
        </p:nvSpPr>
        <p:spPr>
          <a:xfrm>
            <a:off x="825371" y="1798100"/>
            <a:ext cx="50217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391" name="Google Shape;391;p40"/>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392" name="Google Shape;392;p40"/>
          <p:cNvSpPr txBox="1"/>
          <p:nvPr>
            <p:ph idx="2" type="body"/>
          </p:nvPr>
        </p:nvSpPr>
        <p:spPr>
          <a:xfrm>
            <a:off x="6336194" y="1798100"/>
            <a:ext cx="50217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sp>
        <p:nvSpPr>
          <p:cNvPr id="393" name="Google Shape;393;p40"/>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394" name="Google Shape;394;p40"/>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395" name="Google Shape;395;p40"/>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396" name="Google Shape;396;p40"/>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cxnSp>
        <p:nvCxnSpPr>
          <p:cNvPr id="397" name="Google Shape;397;p40"/>
          <p:cNvCxnSpPr/>
          <p:nvPr/>
        </p:nvCxnSpPr>
        <p:spPr>
          <a:xfrm>
            <a:off x="6089650" y="2336800"/>
            <a:ext cx="0" cy="3378300"/>
          </a:xfrm>
          <a:prstGeom prst="straightConnector1">
            <a:avLst/>
          </a:prstGeom>
          <a:noFill/>
          <a:ln cap="flat" cmpd="sng" w="19050">
            <a:solidFill>
              <a:srgbClr val="D9D9D9"/>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 Title">
  <p:cSld name="3 Columns + Title">
    <p:spTree>
      <p:nvGrpSpPr>
        <p:cNvPr id="398" name="Shape 398"/>
        <p:cNvGrpSpPr/>
        <p:nvPr/>
      </p:nvGrpSpPr>
      <p:grpSpPr>
        <a:xfrm>
          <a:off x="0" y="0"/>
          <a:ext cx="0" cy="0"/>
          <a:chOff x="0" y="0"/>
          <a:chExt cx="0" cy="0"/>
        </a:xfrm>
      </p:grpSpPr>
      <p:sp>
        <p:nvSpPr>
          <p:cNvPr id="399" name="Google Shape;399;p41"/>
          <p:cNvSpPr txBox="1"/>
          <p:nvPr>
            <p:ph type="title"/>
          </p:nvPr>
        </p:nvSpPr>
        <p:spPr>
          <a:xfrm>
            <a:off x="317887" y="4206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400" name="Google Shape;400;p41"/>
          <p:cNvSpPr txBox="1"/>
          <p:nvPr>
            <p:ph idx="1" type="body"/>
          </p:nvPr>
        </p:nvSpPr>
        <p:spPr>
          <a:xfrm>
            <a:off x="825373" y="1798100"/>
            <a:ext cx="31620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pic>
        <p:nvPicPr>
          <p:cNvPr descr="logo_lockup_cloud_dark.png" id="401" name="Google Shape;401;p41"/>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sp>
        <p:nvSpPr>
          <p:cNvPr id="402" name="Google Shape;402;p41"/>
          <p:cNvSpPr txBox="1"/>
          <p:nvPr>
            <p:ph idx="2" type="body"/>
          </p:nvPr>
        </p:nvSpPr>
        <p:spPr>
          <a:xfrm>
            <a:off x="4667605" y="1798100"/>
            <a:ext cx="31620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sp>
        <p:nvSpPr>
          <p:cNvPr id="403" name="Google Shape;403;p41"/>
          <p:cNvSpPr txBox="1"/>
          <p:nvPr>
            <p:ph idx="3" type="body"/>
          </p:nvPr>
        </p:nvSpPr>
        <p:spPr>
          <a:xfrm>
            <a:off x="8509837" y="1798100"/>
            <a:ext cx="31620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cxnSp>
        <p:nvCxnSpPr>
          <p:cNvPr id="404" name="Google Shape;404;p41"/>
          <p:cNvCxnSpPr/>
          <p:nvPr/>
        </p:nvCxnSpPr>
        <p:spPr>
          <a:xfrm>
            <a:off x="4313502" y="2336800"/>
            <a:ext cx="0" cy="3378300"/>
          </a:xfrm>
          <a:prstGeom prst="straightConnector1">
            <a:avLst/>
          </a:prstGeom>
          <a:noFill/>
          <a:ln cap="flat" cmpd="sng" w="19050">
            <a:solidFill>
              <a:srgbClr val="D9D9D9"/>
            </a:solidFill>
            <a:prstDash val="solid"/>
            <a:round/>
            <a:headEnd len="sm" w="sm" type="none"/>
            <a:tailEnd len="sm" w="sm" type="none"/>
          </a:ln>
        </p:spPr>
      </p:cxnSp>
      <p:cxnSp>
        <p:nvCxnSpPr>
          <p:cNvPr id="405" name="Google Shape;405;p41"/>
          <p:cNvCxnSpPr/>
          <p:nvPr/>
        </p:nvCxnSpPr>
        <p:spPr>
          <a:xfrm>
            <a:off x="8205344" y="2336800"/>
            <a:ext cx="0" cy="3378300"/>
          </a:xfrm>
          <a:prstGeom prst="straightConnector1">
            <a:avLst/>
          </a:prstGeom>
          <a:noFill/>
          <a:ln cap="flat" cmpd="sng" w="19050">
            <a:solidFill>
              <a:srgbClr val="D9D9D9"/>
            </a:solidFill>
            <a:prstDash val="solid"/>
            <a:round/>
            <a:headEnd len="sm" w="sm" type="none"/>
            <a:tailEnd len="sm" w="sm" type="none"/>
          </a:ln>
        </p:spPr>
      </p:cxnSp>
      <p:sp>
        <p:nvSpPr>
          <p:cNvPr id="406" name="Google Shape;406;p41"/>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07" name="Google Shape;407;p41"/>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408" name="Google Shape;408;p41"/>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409" name="Google Shape;409;p41"/>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nippet">
  <p:cSld name="Code Snippet">
    <p:spTree>
      <p:nvGrpSpPr>
        <p:cNvPr id="410" name="Shape 410"/>
        <p:cNvGrpSpPr/>
        <p:nvPr/>
      </p:nvGrpSpPr>
      <p:grpSpPr>
        <a:xfrm>
          <a:off x="0" y="0"/>
          <a:ext cx="0" cy="0"/>
          <a:chOff x="0" y="0"/>
          <a:chExt cx="0" cy="0"/>
        </a:xfrm>
      </p:grpSpPr>
      <p:sp>
        <p:nvSpPr>
          <p:cNvPr id="411" name="Google Shape;411;p42"/>
          <p:cNvSpPr/>
          <p:nvPr/>
        </p:nvSpPr>
        <p:spPr>
          <a:xfrm>
            <a:off x="4441668" y="0"/>
            <a:ext cx="7737600" cy="6858000"/>
          </a:xfrm>
          <a:prstGeom prst="rect">
            <a:avLst/>
          </a:prstGeom>
          <a:solidFill>
            <a:srgbClr val="EDEDED"/>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12" name="Google Shape;412;p42"/>
          <p:cNvSpPr txBox="1"/>
          <p:nvPr>
            <p:ph type="title"/>
          </p:nvPr>
        </p:nvSpPr>
        <p:spPr>
          <a:xfrm>
            <a:off x="317902" y="420667"/>
            <a:ext cx="4082100" cy="16431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413" name="Google Shape;413;p42"/>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14" name="Google Shape;414;p42"/>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415" name="Google Shape;415;p42"/>
          <p:cNvPicPr preferRelativeResize="0"/>
          <p:nvPr/>
        </p:nvPicPr>
        <p:blipFill rotWithShape="1">
          <a:blip r:embed="rId2">
            <a:alphaModFix/>
          </a:blip>
          <a:srcRect b="0" l="0" r="0" t="0"/>
          <a:stretch/>
        </p:blipFill>
        <p:spPr>
          <a:xfrm>
            <a:off x="11027734" y="6551651"/>
            <a:ext cx="1063800" cy="306300"/>
          </a:xfrm>
          <a:prstGeom prst="rect">
            <a:avLst/>
          </a:prstGeom>
          <a:noFill/>
          <a:ln>
            <a:noFill/>
          </a:ln>
        </p:spPr>
      </p:pic>
      <p:pic>
        <p:nvPicPr>
          <p:cNvPr descr="next_2017_logo_bluebg_wo_gc.png" id="416" name="Google Shape;416;p42"/>
          <p:cNvPicPr preferRelativeResize="0"/>
          <p:nvPr/>
        </p:nvPicPr>
        <p:blipFill rotWithShape="1">
          <a:blip r:embed="rId3">
            <a:alphaModFix/>
          </a:blip>
          <a:srcRect b="10" l="0" r="0" t="0"/>
          <a:stretch/>
        </p:blipFill>
        <p:spPr>
          <a:xfrm>
            <a:off x="140920" y="6493698"/>
            <a:ext cx="676800" cy="249600"/>
          </a:xfrm>
          <a:prstGeom prst="rect">
            <a:avLst/>
          </a:prstGeom>
          <a:noFill/>
          <a:ln>
            <a:noFill/>
          </a:ln>
        </p:spPr>
      </p:pic>
      <p:sp>
        <p:nvSpPr>
          <p:cNvPr id="417" name="Google Shape;417;p42"/>
          <p:cNvSpPr txBox="1"/>
          <p:nvPr>
            <p:ph idx="1" type="body"/>
          </p:nvPr>
        </p:nvSpPr>
        <p:spPr>
          <a:xfrm>
            <a:off x="504106" y="2064033"/>
            <a:ext cx="3709800" cy="38841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sp>
        <p:nvSpPr>
          <p:cNvPr id="418" name="Google Shape;418;p42"/>
          <p:cNvSpPr txBox="1"/>
          <p:nvPr>
            <p:ph idx="2" type="body"/>
          </p:nvPr>
        </p:nvSpPr>
        <p:spPr>
          <a:xfrm>
            <a:off x="4906584" y="573433"/>
            <a:ext cx="6816000" cy="57675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Roboto Mono"/>
              <a:buChar char="●"/>
              <a:defRPr b="0" i="0" sz="1900" u="none" cap="none" strike="noStrike">
                <a:solidFill>
                  <a:srgbClr val="545454"/>
                </a:solidFill>
                <a:latin typeface="Roboto Mono"/>
                <a:ea typeface="Roboto Mono"/>
                <a:cs typeface="Roboto Mono"/>
                <a:sym typeface="Roboto Mono"/>
              </a:defRPr>
            </a:lvl1pPr>
            <a:lvl2pPr indent="-228600" lvl="1" marL="914400" marR="0" rtl="0" algn="l">
              <a:lnSpc>
                <a:spcPct val="11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2pPr>
            <a:lvl3pPr indent="-228600" lvl="2" marL="1371600" marR="0" rtl="0" algn="l">
              <a:lnSpc>
                <a:spcPct val="11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3pPr>
            <a:lvl4pPr indent="-228600" lvl="3" marL="1828800" marR="0" rtl="0" algn="l">
              <a:lnSpc>
                <a:spcPct val="11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4pPr>
            <a:lvl5pPr indent="-228600" lvl="4" marL="2286000" marR="0" rtl="0" algn="l">
              <a:lnSpc>
                <a:spcPct val="11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5pPr>
            <a:lvl6pPr indent="-228600" lvl="5" marL="2743200" marR="0" rtl="0" algn="l">
              <a:lnSpc>
                <a:spcPct val="9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6pPr>
            <a:lvl7pPr indent="-228600" lvl="6" marL="3200400" marR="0" rtl="0" algn="l">
              <a:lnSpc>
                <a:spcPct val="9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7pPr>
            <a:lvl8pPr indent="-228600" lvl="7" marL="3657600" marR="0" rtl="0" algn="l">
              <a:lnSpc>
                <a:spcPct val="9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8pPr>
            <a:lvl9pPr indent="-228600" lvl="8" marL="4114800" marR="0" rtl="0" algn="l">
              <a:lnSpc>
                <a:spcPct val="90000"/>
              </a:lnSpc>
              <a:spcBef>
                <a:spcPts val="500"/>
              </a:spcBef>
              <a:spcAft>
                <a:spcPts val="0"/>
              </a:spcAft>
              <a:buClr>
                <a:srgbClr val="545454"/>
              </a:buClr>
              <a:buSzPts val="1900"/>
              <a:buFont typeface="Roboto Mono"/>
              <a:buNone/>
              <a:defRPr b="0" i="0" sz="1900" u="none" cap="none" strike="noStrike">
                <a:solidFill>
                  <a:srgbClr val="545454"/>
                </a:solidFill>
                <a:latin typeface="Roboto Mono"/>
                <a:ea typeface="Roboto Mono"/>
                <a:cs typeface="Roboto Mono"/>
                <a:sym typeface="Roboto Mon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spTree>
      <p:nvGrpSpPr>
        <p:cNvPr id="83" name="Shape 83"/>
        <p:cNvGrpSpPr/>
        <p:nvPr/>
      </p:nvGrpSpPr>
      <p:grpSpPr>
        <a:xfrm>
          <a:off x="0" y="0"/>
          <a:ext cx="0" cy="0"/>
          <a:chOff x="0" y="0"/>
          <a:chExt cx="0" cy="0"/>
        </a:xfrm>
      </p:grpSpPr>
      <p:sp>
        <p:nvSpPr>
          <p:cNvPr id="84" name="Google Shape;84;p5"/>
          <p:cNvSpPr txBox="1"/>
          <p:nvPr>
            <p:ph type="title"/>
          </p:nvPr>
        </p:nvSpPr>
        <p:spPr>
          <a:xfrm>
            <a:off x="950916" y="2318168"/>
            <a:ext cx="8244033" cy="180797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1400"/>
              <a:buFont typeface="Helvetica Neue"/>
              <a:buNone/>
              <a:defRPr b="0" i="0" sz="4000" u="none" cap="none" strike="noStrike">
                <a:solidFill>
                  <a:schemeClr val="dk1"/>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85" name="Google Shape;85;p5"/>
          <p:cNvGrpSpPr/>
          <p:nvPr/>
        </p:nvGrpSpPr>
        <p:grpSpPr>
          <a:xfrm>
            <a:off x="584385" y="6495990"/>
            <a:ext cx="596414" cy="202020"/>
            <a:chOff x="-6" y="-2"/>
            <a:chExt cx="1194070" cy="404037"/>
          </a:xfrm>
        </p:grpSpPr>
        <p:sp>
          <p:nvSpPr>
            <p:cNvPr id="86" name="Google Shape;86;p5"/>
            <p:cNvSpPr/>
            <p:nvPr/>
          </p:nvSpPr>
          <p:spPr>
            <a:xfrm>
              <a:off x="531819" y="86925"/>
              <a:ext cx="212939" cy="31711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87" name="Google Shape;87;p5"/>
            <p:cNvSpPr/>
            <p:nvPr/>
          </p:nvSpPr>
          <p:spPr>
            <a:xfrm>
              <a:off x="229698" y="86915"/>
              <a:ext cx="214113" cy="316702"/>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88" name="Google Shape;88;p5"/>
            <p:cNvSpPr/>
            <p:nvPr/>
          </p:nvSpPr>
          <p:spPr>
            <a:xfrm>
              <a:off x="-6" y="86923"/>
              <a:ext cx="213980" cy="232128"/>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89" name="Google Shape;89;p5"/>
            <p:cNvSpPr/>
            <p:nvPr/>
          </p:nvSpPr>
          <p:spPr>
            <a:xfrm>
              <a:off x="978794" y="86917"/>
              <a:ext cx="215270" cy="231671"/>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0" name="Google Shape;90;p5"/>
            <p:cNvSpPr/>
            <p:nvPr/>
          </p:nvSpPr>
          <p:spPr>
            <a:xfrm>
              <a:off x="753242" y="86923"/>
              <a:ext cx="214203" cy="231166"/>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1" name="Google Shape;91;p5"/>
            <p:cNvSpPr/>
            <p:nvPr/>
          </p:nvSpPr>
          <p:spPr>
            <a:xfrm>
              <a:off x="457329" y="88986"/>
              <a:ext cx="60136" cy="226445"/>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2" name="Google Shape;92;p5"/>
            <p:cNvSpPr/>
            <p:nvPr/>
          </p:nvSpPr>
          <p:spPr>
            <a:xfrm>
              <a:off x="452969" y="-2"/>
              <a:ext cx="67856" cy="67856"/>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93" name="Google Shape;93;p5"/>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
        <p:nvSpPr>
          <p:cNvPr id="94" name="Google Shape;94;p5"/>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rchitecture - Blue">
  <p:cSld name="Architecture - Blue">
    <p:spTree>
      <p:nvGrpSpPr>
        <p:cNvPr id="419" name="Shape 419"/>
        <p:cNvGrpSpPr/>
        <p:nvPr/>
      </p:nvGrpSpPr>
      <p:grpSpPr>
        <a:xfrm>
          <a:off x="0" y="0"/>
          <a:ext cx="0" cy="0"/>
          <a:chOff x="0" y="0"/>
          <a:chExt cx="0" cy="0"/>
        </a:xfrm>
      </p:grpSpPr>
      <p:sp>
        <p:nvSpPr>
          <p:cNvPr id="420" name="Google Shape;420;p43"/>
          <p:cNvSpPr txBox="1"/>
          <p:nvPr>
            <p:ph type="title"/>
          </p:nvPr>
        </p:nvSpPr>
        <p:spPr>
          <a:xfrm>
            <a:off x="723864" y="6238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421" name="Google Shape;421;p43"/>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22" name="Google Shape;422;p43"/>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423" name="Google Shape;423;p43"/>
          <p:cNvPicPr preferRelativeResize="0"/>
          <p:nvPr/>
        </p:nvPicPr>
        <p:blipFill rotWithShape="1">
          <a:blip r:embed="rId2">
            <a:alphaModFix/>
          </a:blip>
          <a:srcRect b="0" l="0" r="0" t="0"/>
          <a:stretch/>
        </p:blipFill>
        <p:spPr>
          <a:xfrm>
            <a:off x="11027734" y="6551651"/>
            <a:ext cx="1063800" cy="306300"/>
          </a:xfrm>
          <a:prstGeom prst="rect">
            <a:avLst/>
          </a:prstGeom>
          <a:noFill/>
          <a:ln>
            <a:noFill/>
          </a:ln>
        </p:spPr>
      </p:pic>
      <p:pic>
        <p:nvPicPr>
          <p:cNvPr descr="next_2017_logo_bluebg_wo_gc.png" id="424" name="Google Shape;424;p43"/>
          <p:cNvPicPr preferRelativeResize="0"/>
          <p:nvPr/>
        </p:nvPicPr>
        <p:blipFill rotWithShape="1">
          <a:blip r:embed="rId3">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425" name="Shape 425"/>
        <p:cNvGrpSpPr/>
        <p:nvPr/>
      </p:nvGrpSpPr>
      <p:grpSpPr>
        <a:xfrm>
          <a:off x="0" y="0"/>
          <a:ext cx="0" cy="0"/>
          <a:chOff x="0" y="0"/>
          <a:chExt cx="0" cy="0"/>
        </a:xfrm>
      </p:grpSpPr>
      <p:pic>
        <p:nvPicPr>
          <p:cNvPr descr="logo_lockup_cloud_light.png" id="426" name="Google Shape;426;p44"/>
          <p:cNvPicPr preferRelativeResize="0"/>
          <p:nvPr/>
        </p:nvPicPr>
        <p:blipFill rotWithShape="1">
          <a:blip r:embed="rId2">
            <a:alphaModFix/>
          </a:blip>
          <a:srcRect b="0" l="0" r="0" t="0"/>
          <a:stretch/>
        </p:blipFill>
        <p:spPr>
          <a:xfrm>
            <a:off x="11027734" y="6551651"/>
            <a:ext cx="1063800" cy="306300"/>
          </a:xfrm>
          <a:prstGeom prst="rect">
            <a:avLst/>
          </a:prstGeom>
          <a:noFill/>
          <a:ln>
            <a:noFill/>
          </a:ln>
        </p:spPr>
      </p:pic>
      <p:sp>
        <p:nvSpPr>
          <p:cNvPr id="427" name="Google Shape;427;p44"/>
          <p:cNvSpPr txBox="1"/>
          <p:nvPr>
            <p:ph type="title"/>
          </p:nvPr>
        </p:nvSpPr>
        <p:spPr>
          <a:xfrm>
            <a:off x="1040748" y="1524500"/>
            <a:ext cx="5415900" cy="36441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4000" u="none" cap="none" strike="noStrike">
                <a:solidFill>
                  <a:srgbClr val="757575"/>
                </a:solidFill>
                <a:latin typeface="Roboto"/>
                <a:ea typeface="Roboto"/>
                <a:cs typeface="Roboto"/>
                <a:sym typeface="Roboto"/>
              </a:defRPr>
            </a:lvl1pPr>
            <a:lvl2pPr indent="0" lvl="1" rtl="0">
              <a:spcBef>
                <a:spcPts val="0"/>
              </a:spcBef>
              <a:spcAft>
                <a:spcPts val="0"/>
              </a:spcAft>
              <a:buClr>
                <a:srgbClr val="FFFFFF"/>
              </a:buClr>
              <a:buSzPts val="1900"/>
              <a:buFont typeface="Arial"/>
              <a:buNone/>
              <a:defRPr sz="4500">
                <a:solidFill>
                  <a:srgbClr val="FFFFFF"/>
                </a:solidFill>
              </a:defRPr>
            </a:lvl2pPr>
            <a:lvl3pPr indent="0" lvl="2" rtl="0">
              <a:spcBef>
                <a:spcPts val="0"/>
              </a:spcBef>
              <a:spcAft>
                <a:spcPts val="0"/>
              </a:spcAft>
              <a:buClr>
                <a:srgbClr val="FFFFFF"/>
              </a:buClr>
              <a:buSzPts val="1900"/>
              <a:buFont typeface="Arial"/>
              <a:buNone/>
              <a:defRPr sz="4500">
                <a:solidFill>
                  <a:srgbClr val="FFFFFF"/>
                </a:solidFill>
              </a:defRPr>
            </a:lvl3pPr>
            <a:lvl4pPr indent="0" lvl="3" rtl="0">
              <a:spcBef>
                <a:spcPts val="0"/>
              </a:spcBef>
              <a:spcAft>
                <a:spcPts val="0"/>
              </a:spcAft>
              <a:buClr>
                <a:srgbClr val="FFFFFF"/>
              </a:buClr>
              <a:buSzPts val="1900"/>
              <a:buFont typeface="Arial"/>
              <a:buNone/>
              <a:defRPr sz="4500">
                <a:solidFill>
                  <a:srgbClr val="FFFFFF"/>
                </a:solidFill>
              </a:defRPr>
            </a:lvl4pPr>
            <a:lvl5pPr indent="0" lvl="4" rtl="0">
              <a:spcBef>
                <a:spcPts val="0"/>
              </a:spcBef>
              <a:spcAft>
                <a:spcPts val="0"/>
              </a:spcAft>
              <a:buClr>
                <a:srgbClr val="FFFFFF"/>
              </a:buClr>
              <a:buSzPts val="1900"/>
              <a:buFont typeface="Arial"/>
              <a:buNone/>
              <a:defRPr sz="4500">
                <a:solidFill>
                  <a:srgbClr val="FFFFFF"/>
                </a:solidFill>
              </a:defRPr>
            </a:lvl5pPr>
            <a:lvl6pPr indent="0" lvl="5" rtl="0">
              <a:spcBef>
                <a:spcPts val="0"/>
              </a:spcBef>
              <a:spcAft>
                <a:spcPts val="0"/>
              </a:spcAft>
              <a:buClr>
                <a:srgbClr val="FFFFFF"/>
              </a:buClr>
              <a:buSzPts val="1900"/>
              <a:buFont typeface="Arial"/>
              <a:buNone/>
              <a:defRPr sz="4500">
                <a:solidFill>
                  <a:srgbClr val="FFFFFF"/>
                </a:solidFill>
              </a:defRPr>
            </a:lvl6pPr>
            <a:lvl7pPr indent="0" lvl="6" rtl="0">
              <a:spcBef>
                <a:spcPts val="0"/>
              </a:spcBef>
              <a:spcAft>
                <a:spcPts val="0"/>
              </a:spcAft>
              <a:buClr>
                <a:srgbClr val="FFFFFF"/>
              </a:buClr>
              <a:buSzPts val="1900"/>
              <a:buFont typeface="Arial"/>
              <a:buNone/>
              <a:defRPr sz="4500">
                <a:solidFill>
                  <a:srgbClr val="FFFFFF"/>
                </a:solidFill>
              </a:defRPr>
            </a:lvl7pPr>
            <a:lvl8pPr indent="0" lvl="7" rtl="0">
              <a:spcBef>
                <a:spcPts val="0"/>
              </a:spcBef>
              <a:spcAft>
                <a:spcPts val="0"/>
              </a:spcAft>
              <a:buClr>
                <a:srgbClr val="FFFFFF"/>
              </a:buClr>
              <a:buSzPts val="1900"/>
              <a:buFont typeface="Arial"/>
              <a:buNone/>
              <a:defRPr sz="4500">
                <a:solidFill>
                  <a:srgbClr val="FFFFFF"/>
                </a:solidFill>
              </a:defRPr>
            </a:lvl8pPr>
            <a:lvl9pPr indent="0" lvl="8" rtl="0">
              <a:spcBef>
                <a:spcPts val="0"/>
              </a:spcBef>
              <a:spcAft>
                <a:spcPts val="0"/>
              </a:spcAft>
              <a:buClr>
                <a:srgbClr val="FFFFFF"/>
              </a:buClr>
              <a:buSzPts val="1900"/>
              <a:buFont typeface="Arial"/>
              <a:buNone/>
              <a:defRPr sz="4500">
                <a:solidFill>
                  <a:srgbClr val="FFFFFF"/>
                </a:solidFill>
              </a:defRPr>
            </a:lvl9pPr>
          </a:lstStyle>
          <a:p/>
        </p:txBody>
      </p:sp>
      <p:pic>
        <p:nvPicPr>
          <p:cNvPr descr="next_2017_logo_bluebg_wo_gc.png" id="428" name="Google Shape;428;p44"/>
          <p:cNvPicPr preferRelativeResize="0"/>
          <p:nvPr/>
        </p:nvPicPr>
        <p:blipFill rotWithShape="1">
          <a:blip r:embed="rId3">
            <a:alphaModFix/>
          </a:blip>
          <a:srcRect b="10" l="0" r="0" t="0"/>
          <a:stretch/>
        </p:blipFill>
        <p:spPr>
          <a:xfrm>
            <a:off x="140920" y="6493698"/>
            <a:ext cx="676800" cy="249600"/>
          </a:xfrm>
          <a:prstGeom prst="rect">
            <a:avLst/>
          </a:prstGeom>
          <a:noFill/>
          <a:ln>
            <a:noFill/>
          </a:ln>
        </p:spPr>
      </p:pic>
      <p:pic>
        <p:nvPicPr>
          <p:cNvPr id="429" name="Google Shape;429;p44"/>
          <p:cNvPicPr preferRelativeResize="0"/>
          <p:nvPr/>
        </p:nvPicPr>
        <p:blipFill rotWithShape="1">
          <a:blip r:embed="rId4">
            <a:alphaModFix/>
          </a:blip>
          <a:srcRect b="0" l="0" r="0" t="0"/>
          <a:stretch/>
        </p:blipFill>
        <p:spPr>
          <a:xfrm>
            <a:off x="0" y="0"/>
            <a:ext cx="12179400" cy="6858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Photo">
  <p:cSld name="1/2 Photo">
    <p:spTree>
      <p:nvGrpSpPr>
        <p:cNvPr id="430" name="Shape 430"/>
        <p:cNvGrpSpPr/>
        <p:nvPr/>
      </p:nvGrpSpPr>
      <p:grpSpPr>
        <a:xfrm>
          <a:off x="0" y="0"/>
          <a:ext cx="0" cy="0"/>
          <a:chOff x="0" y="0"/>
          <a:chExt cx="0" cy="0"/>
        </a:xfrm>
      </p:grpSpPr>
      <p:pic>
        <p:nvPicPr>
          <p:cNvPr descr="next_2017_logo_blue_wo_gc.png" id="431" name="Google Shape;431;p45"/>
          <p:cNvPicPr preferRelativeResize="0"/>
          <p:nvPr/>
        </p:nvPicPr>
        <p:blipFill rotWithShape="1">
          <a:blip r:embed="rId2">
            <a:alphaModFix/>
          </a:blip>
          <a:srcRect b="10" l="0" r="0" t="0"/>
          <a:stretch/>
        </p:blipFill>
        <p:spPr>
          <a:xfrm>
            <a:off x="140920" y="6493698"/>
            <a:ext cx="676800" cy="249600"/>
          </a:xfrm>
          <a:prstGeom prst="rect">
            <a:avLst/>
          </a:prstGeom>
          <a:noFill/>
          <a:ln>
            <a:noFill/>
          </a:ln>
        </p:spPr>
      </p:pic>
      <p:sp>
        <p:nvSpPr>
          <p:cNvPr id="432" name="Google Shape;432;p45"/>
          <p:cNvSpPr txBox="1"/>
          <p:nvPr>
            <p:ph type="title"/>
          </p:nvPr>
        </p:nvSpPr>
        <p:spPr>
          <a:xfrm>
            <a:off x="317902" y="420667"/>
            <a:ext cx="6015000" cy="15843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pic>
        <p:nvPicPr>
          <p:cNvPr descr="D81_0044.JPG" id="433" name="Google Shape;433;p45"/>
          <p:cNvPicPr preferRelativeResize="0"/>
          <p:nvPr/>
        </p:nvPicPr>
        <p:blipFill rotWithShape="1">
          <a:blip r:embed="rId3">
            <a:alphaModFix/>
          </a:blip>
          <a:srcRect b="0" l="7077" r="38518" t="0"/>
          <a:stretch/>
        </p:blipFill>
        <p:spPr>
          <a:xfrm>
            <a:off x="6595223" y="0"/>
            <a:ext cx="5584200" cy="6858000"/>
          </a:xfrm>
          <a:prstGeom prst="rect">
            <a:avLst/>
          </a:prstGeom>
          <a:noFill/>
          <a:ln>
            <a:noFill/>
          </a:ln>
        </p:spPr>
      </p:pic>
      <p:grpSp>
        <p:nvGrpSpPr>
          <p:cNvPr id="434" name="Google Shape;434;p45"/>
          <p:cNvGrpSpPr/>
          <p:nvPr/>
        </p:nvGrpSpPr>
        <p:grpSpPr>
          <a:xfrm>
            <a:off x="3874397" y="0"/>
            <a:ext cx="5112498" cy="6857829"/>
            <a:chOff x="2908925" y="0"/>
            <a:chExt cx="3838500" cy="5143500"/>
          </a:xfrm>
        </p:grpSpPr>
        <p:sp>
          <p:nvSpPr>
            <p:cNvPr id="435" name="Google Shape;435;p45"/>
            <p:cNvSpPr/>
            <p:nvPr/>
          </p:nvSpPr>
          <p:spPr>
            <a:xfrm>
              <a:off x="3276600" y="0"/>
              <a:ext cx="2213700" cy="5143500"/>
            </a:xfrm>
            <a:prstGeom prst="trapezoid">
              <a:avLst>
                <a:gd fmla="val 24749" name="adj"/>
              </a:avLst>
            </a:prstGeom>
            <a:solidFill>
              <a:srgbClr val="F5F5F5"/>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quote page-05.png" id="436" name="Google Shape;436;p45"/>
            <p:cNvPicPr preferRelativeResize="0"/>
            <p:nvPr/>
          </p:nvPicPr>
          <p:blipFill rotWithShape="1">
            <a:blip r:embed="rId4">
              <a:alphaModFix/>
            </a:blip>
            <a:srcRect b="7310" l="37237" r="0" t="10452"/>
            <a:stretch/>
          </p:blipFill>
          <p:spPr>
            <a:xfrm>
              <a:off x="2908925" y="3625375"/>
              <a:ext cx="3838500" cy="1518000"/>
            </a:xfrm>
            <a:prstGeom prst="rect">
              <a:avLst/>
            </a:prstGeom>
            <a:noFill/>
            <a:ln>
              <a:noFill/>
            </a:ln>
          </p:spPr>
        </p:pic>
      </p:grpSp>
      <p:pic>
        <p:nvPicPr>
          <p:cNvPr descr="logo_lockup_cloud_light.png" id="437" name="Google Shape;437;p45"/>
          <p:cNvPicPr preferRelativeResize="0"/>
          <p:nvPr/>
        </p:nvPicPr>
        <p:blipFill rotWithShape="1">
          <a:blip r:embed="rId5">
            <a:alphaModFix/>
          </a:blip>
          <a:srcRect b="0" l="0" r="0" t="0"/>
          <a:stretch/>
        </p:blipFill>
        <p:spPr>
          <a:xfrm>
            <a:off x="11027734" y="6551651"/>
            <a:ext cx="1063800" cy="306300"/>
          </a:xfrm>
          <a:prstGeom prst="rect">
            <a:avLst/>
          </a:prstGeom>
          <a:noFill/>
          <a:ln>
            <a:noFill/>
          </a:ln>
        </p:spPr>
      </p:pic>
      <p:sp>
        <p:nvSpPr>
          <p:cNvPr id="438" name="Google Shape;438;p45"/>
          <p:cNvSpPr txBox="1"/>
          <p:nvPr>
            <p:ph idx="1" type="body"/>
          </p:nvPr>
        </p:nvSpPr>
        <p:spPr>
          <a:xfrm>
            <a:off x="825365" y="1798099"/>
            <a:ext cx="5095200" cy="45852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Photo 1">
  <p:cSld name="1/2 Photo 1">
    <p:spTree>
      <p:nvGrpSpPr>
        <p:cNvPr id="439" name="Shape 439"/>
        <p:cNvGrpSpPr/>
        <p:nvPr/>
      </p:nvGrpSpPr>
      <p:grpSpPr>
        <a:xfrm>
          <a:off x="0" y="0"/>
          <a:ext cx="0" cy="0"/>
          <a:chOff x="0" y="0"/>
          <a:chExt cx="0" cy="0"/>
        </a:xfrm>
      </p:grpSpPr>
      <p:pic>
        <p:nvPicPr>
          <p:cNvPr descr="next_2017_logo_blue_wo_gc.png" id="440" name="Google Shape;440;p46"/>
          <p:cNvPicPr preferRelativeResize="0"/>
          <p:nvPr/>
        </p:nvPicPr>
        <p:blipFill rotWithShape="1">
          <a:blip r:embed="rId2">
            <a:alphaModFix/>
          </a:blip>
          <a:srcRect b="10" l="0" r="0" t="0"/>
          <a:stretch/>
        </p:blipFill>
        <p:spPr>
          <a:xfrm>
            <a:off x="140920" y="6493698"/>
            <a:ext cx="676800" cy="249600"/>
          </a:xfrm>
          <a:prstGeom prst="rect">
            <a:avLst/>
          </a:prstGeom>
          <a:noFill/>
          <a:ln>
            <a:noFill/>
          </a:ln>
        </p:spPr>
      </p:pic>
      <p:sp>
        <p:nvSpPr>
          <p:cNvPr id="441" name="Google Shape;441;p46"/>
          <p:cNvSpPr txBox="1"/>
          <p:nvPr>
            <p:ph type="title"/>
          </p:nvPr>
        </p:nvSpPr>
        <p:spPr>
          <a:xfrm>
            <a:off x="317902" y="420667"/>
            <a:ext cx="6015000" cy="15843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442" name="Google Shape;442;p46"/>
          <p:cNvSpPr txBox="1"/>
          <p:nvPr>
            <p:ph idx="1" type="body"/>
          </p:nvPr>
        </p:nvSpPr>
        <p:spPr>
          <a:xfrm>
            <a:off x="825365" y="1798099"/>
            <a:ext cx="5095200" cy="4585200"/>
          </a:xfrm>
          <a:prstGeom prst="rect">
            <a:avLst/>
          </a:prstGeom>
          <a:noFill/>
          <a:ln>
            <a:noFill/>
          </a:ln>
        </p:spPr>
        <p:txBody>
          <a:bodyPr anchorCtr="0" anchor="t" bIns="121825" lIns="121825" spcFirstLastPara="1" rIns="121825" wrap="square" tIns="121825"/>
          <a:lstStyle>
            <a:lvl1pPr indent="-349250" lvl="0" marL="457200" marR="0" rtl="0" algn="l">
              <a:lnSpc>
                <a:spcPct val="110000"/>
              </a:lnSpc>
              <a:spcBef>
                <a:spcPts val="0"/>
              </a:spcBef>
              <a:spcAft>
                <a:spcPts val="0"/>
              </a:spcAft>
              <a:buClr>
                <a:srgbClr val="545454"/>
              </a:buClr>
              <a:buSzPts val="1900"/>
              <a:buFont typeface="Arial"/>
              <a:buChar char="●"/>
              <a:defRPr b="0" i="0" sz="19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900" u="none" cap="none" strike="noStrike">
                <a:solidFill>
                  <a:srgbClr val="545454"/>
                </a:solidFill>
                <a:latin typeface="Roboto"/>
                <a:ea typeface="Roboto"/>
                <a:cs typeface="Roboto"/>
                <a:sym typeface="Roboto"/>
              </a:defRPr>
            </a:lvl9pPr>
          </a:lstStyle>
          <a:p/>
        </p:txBody>
      </p:sp>
      <p:grpSp>
        <p:nvGrpSpPr>
          <p:cNvPr id="443" name="Google Shape;443;p46"/>
          <p:cNvGrpSpPr/>
          <p:nvPr/>
        </p:nvGrpSpPr>
        <p:grpSpPr>
          <a:xfrm>
            <a:off x="3874397" y="0"/>
            <a:ext cx="5112498" cy="6857829"/>
            <a:chOff x="2908925" y="0"/>
            <a:chExt cx="3838500" cy="5143500"/>
          </a:xfrm>
        </p:grpSpPr>
        <p:sp>
          <p:nvSpPr>
            <p:cNvPr id="444" name="Google Shape;444;p46"/>
            <p:cNvSpPr/>
            <p:nvPr/>
          </p:nvSpPr>
          <p:spPr>
            <a:xfrm>
              <a:off x="3276600" y="0"/>
              <a:ext cx="2213700" cy="5143500"/>
            </a:xfrm>
            <a:prstGeom prst="trapezoid">
              <a:avLst>
                <a:gd fmla="val 24749" name="adj"/>
              </a:avLst>
            </a:prstGeom>
            <a:solidFill>
              <a:srgbClr val="F5F5F5"/>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quote page-05.png" id="445" name="Google Shape;445;p46"/>
            <p:cNvPicPr preferRelativeResize="0"/>
            <p:nvPr/>
          </p:nvPicPr>
          <p:blipFill rotWithShape="1">
            <a:blip r:embed="rId3">
              <a:alphaModFix/>
            </a:blip>
            <a:srcRect b="7310" l="37237" r="0" t="10452"/>
            <a:stretch/>
          </p:blipFill>
          <p:spPr>
            <a:xfrm>
              <a:off x="2908925" y="3625375"/>
              <a:ext cx="3838500" cy="1518000"/>
            </a:xfrm>
            <a:prstGeom prst="rect">
              <a:avLst/>
            </a:prstGeom>
            <a:noFill/>
            <a:ln>
              <a:noFill/>
            </a:ln>
          </p:spPr>
        </p:pic>
      </p:grpSp>
      <p:pic>
        <p:nvPicPr>
          <p:cNvPr descr="logo_lockup_cloud_light.png" id="446" name="Google Shape;446;p46"/>
          <p:cNvPicPr preferRelativeResize="0"/>
          <p:nvPr/>
        </p:nvPicPr>
        <p:blipFill rotWithShape="1">
          <a:blip r:embed="rId4">
            <a:alphaModFix/>
          </a:blip>
          <a:srcRect b="0" l="0" r="0" t="0"/>
          <a:stretch/>
        </p:blipFill>
        <p:spPr>
          <a:xfrm>
            <a:off x="11027734" y="6551651"/>
            <a:ext cx="1063800" cy="306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1">
  <p:cSld name="Photo 1">
    <p:spTree>
      <p:nvGrpSpPr>
        <p:cNvPr id="447" name="Shape 447"/>
        <p:cNvGrpSpPr/>
        <p:nvPr/>
      </p:nvGrpSpPr>
      <p:grpSpPr>
        <a:xfrm>
          <a:off x="0" y="0"/>
          <a:ext cx="0" cy="0"/>
          <a:chOff x="0" y="0"/>
          <a:chExt cx="0" cy="0"/>
        </a:xfrm>
      </p:grpSpPr>
      <p:pic>
        <p:nvPicPr>
          <p:cNvPr descr="Google for Work teams up with PopSugar in San Francisco, California." id="448" name="Google Shape;448;p47"/>
          <p:cNvPicPr preferRelativeResize="0"/>
          <p:nvPr/>
        </p:nvPicPr>
        <p:blipFill rotWithShape="1">
          <a:blip r:embed="rId2">
            <a:alphaModFix/>
          </a:blip>
          <a:srcRect b="4627" l="910" r="15511" t="24836"/>
          <a:stretch/>
        </p:blipFill>
        <p:spPr>
          <a:xfrm>
            <a:off x="0" y="0"/>
            <a:ext cx="12179400" cy="6858000"/>
          </a:xfrm>
          <a:prstGeom prst="rect">
            <a:avLst/>
          </a:prstGeom>
          <a:noFill/>
          <a:ln>
            <a:noFill/>
          </a:ln>
        </p:spPr>
      </p:pic>
      <p:pic>
        <p:nvPicPr>
          <p:cNvPr descr="quote page-03.png" id="449" name="Google Shape;449;p47"/>
          <p:cNvPicPr preferRelativeResize="0"/>
          <p:nvPr/>
        </p:nvPicPr>
        <p:blipFill rotWithShape="1">
          <a:blip r:embed="rId3">
            <a:alphaModFix/>
          </a:blip>
          <a:srcRect b="0" l="0" r="0" t="0"/>
          <a:stretch/>
        </p:blipFill>
        <p:spPr>
          <a:xfrm flipH="1">
            <a:off x="100" y="3225800"/>
            <a:ext cx="3578700" cy="3628200"/>
          </a:xfrm>
          <a:prstGeom prst="rect">
            <a:avLst/>
          </a:prstGeom>
          <a:noFill/>
          <a:ln>
            <a:noFill/>
          </a:ln>
        </p:spPr>
      </p:pic>
      <p:pic>
        <p:nvPicPr>
          <p:cNvPr descr="next_2017_logo_bluebg_wo_gc.png" id="450" name="Google Shape;450;p47"/>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2">
  <p:cSld name="Photo 2">
    <p:spTree>
      <p:nvGrpSpPr>
        <p:cNvPr id="451" name="Shape 451"/>
        <p:cNvGrpSpPr/>
        <p:nvPr/>
      </p:nvGrpSpPr>
      <p:grpSpPr>
        <a:xfrm>
          <a:off x="0" y="0"/>
          <a:ext cx="0" cy="0"/>
          <a:chOff x="0" y="0"/>
          <a:chExt cx="0" cy="0"/>
        </a:xfrm>
      </p:grpSpPr>
      <p:pic>
        <p:nvPicPr>
          <p:cNvPr descr="Google for Work teams up with PopSugar in San Francisco, California." id="452" name="Google Shape;452;p48"/>
          <p:cNvPicPr preferRelativeResize="0"/>
          <p:nvPr/>
        </p:nvPicPr>
        <p:blipFill rotWithShape="1">
          <a:blip r:embed="rId2">
            <a:alphaModFix/>
          </a:blip>
          <a:srcRect b="4627" l="910" r="15511" t="24836"/>
          <a:stretch/>
        </p:blipFill>
        <p:spPr>
          <a:xfrm>
            <a:off x="0" y="0"/>
            <a:ext cx="12179400" cy="6858000"/>
          </a:xfrm>
          <a:prstGeom prst="rect">
            <a:avLst/>
          </a:prstGeom>
          <a:noFill/>
          <a:ln>
            <a:noFill/>
          </a:ln>
        </p:spPr>
      </p:pic>
      <p:sp>
        <p:nvSpPr>
          <p:cNvPr id="453" name="Google Shape;453;p48"/>
          <p:cNvSpPr/>
          <p:nvPr/>
        </p:nvSpPr>
        <p:spPr>
          <a:xfrm flipH="1">
            <a:off x="6260714" y="6493700"/>
            <a:ext cx="5932200" cy="364500"/>
          </a:xfrm>
          <a:prstGeom prst="rtTriangle">
            <a:avLst/>
          </a:prstGeom>
          <a:solidFill>
            <a:srgbClr val="2269D1"/>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54" name="Google Shape;454;p48"/>
          <p:cNvSpPr/>
          <p:nvPr/>
        </p:nvSpPr>
        <p:spPr>
          <a:xfrm>
            <a:off x="0" y="6395300"/>
            <a:ext cx="10716000" cy="462900"/>
          </a:xfrm>
          <a:prstGeom prst="rtTriangle">
            <a:avLst/>
          </a:prstGeom>
          <a:solidFill>
            <a:srgbClr val="4285F4"/>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pic>
        <p:nvPicPr>
          <p:cNvPr descr="logo_lockup_cloud_light.png" id="455" name="Google Shape;455;p48"/>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pic>
        <p:nvPicPr>
          <p:cNvPr descr="next_2017_logo_bluebg_wo_gc.png" id="456" name="Google Shape;456;p48"/>
          <p:cNvPicPr preferRelativeResize="0"/>
          <p:nvPr/>
        </p:nvPicPr>
        <p:blipFill rotWithShape="1">
          <a:blip r:embed="rId4">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 Static Blue">
  <p:cSld name="End Slide - Static Blue">
    <p:spTree>
      <p:nvGrpSpPr>
        <p:cNvPr id="457" name="Shape 457"/>
        <p:cNvGrpSpPr/>
        <p:nvPr/>
      </p:nvGrpSpPr>
      <p:grpSpPr>
        <a:xfrm>
          <a:off x="0" y="0"/>
          <a:ext cx="0" cy="0"/>
          <a:chOff x="0" y="0"/>
          <a:chExt cx="0" cy="0"/>
        </a:xfrm>
      </p:grpSpPr>
      <p:sp>
        <p:nvSpPr>
          <p:cNvPr id="458" name="Google Shape;458;p49"/>
          <p:cNvSpPr txBox="1"/>
          <p:nvPr>
            <p:ph type="title"/>
          </p:nvPr>
        </p:nvSpPr>
        <p:spPr>
          <a:xfrm>
            <a:off x="0" y="4270133"/>
            <a:ext cx="12179400" cy="1038300"/>
          </a:xfrm>
          <a:prstGeom prst="rect">
            <a:avLst/>
          </a:prstGeom>
          <a:noFill/>
          <a:ln>
            <a:noFill/>
          </a:ln>
        </p:spPr>
        <p:txBody>
          <a:bodyPr anchorCtr="0" anchor="t" bIns="121825" lIns="121825" spcFirstLastPara="1" rIns="121825" wrap="square" tIns="121825"/>
          <a:lstStyle>
            <a:lvl1pPr indent="0" lvl="0" marL="0" marR="0" rtl="0" algn="ctr">
              <a:lnSpc>
                <a:spcPct val="100000"/>
              </a:lnSpc>
              <a:spcBef>
                <a:spcPts val="0"/>
              </a:spcBef>
              <a:spcAft>
                <a:spcPts val="0"/>
              </a:spcAft>
              <a:buClr>
                <a:srgbClr val="545454"/>
              </a:buClr>
              <a:buSzPts val="1900"/>
              <a:buFont typeface="Roboto"/>
              <a:buNone/>
              <a:defRPr b="0" i="0" sz="3200" u="none" cap="none" strike="noStrike">
                <a:solidFill>
                  <a:srgbClr val="545454"/>
                </a:solidFill>
                <a:latin typeface="Roboto"/>
                <a:ea typeface="Roboto"/>
                <a:cs typeface="Roboto"/>
                <a:sym typeface="Roboto"/>
              </a:defRPr>
            </a:lvl1pPr>
            <a:lvl2pPr indent="0" lvl="1" rtl="0" algn="ctr">
              <a:spcBef>
                <a:spcPts val="0"/>
              </a:spcBef>
              <a:spcAft>
                <a:spcPts val="0"/>
              </a:spcAft>
              <a:buSzPts val="1900"/>
              <a:buFont typeface="Arial"/>
              <a:buNone/>
              <a:defRPr sz="2400"/>
            </a:lvl2pPr>
            <a:lvl3pPr indent="0" lvl="2" rtl="0" algn="ctr">
              <a:spcBef>
                <a:spcPts val="0"/>
              </a:spcBef>
              <a:spcAft>
                <a:spcPts val="0"/>
              </a:spcAft>
              <a:buSzPts val="1900"/>
              <a:buFont typeface="Arial"/>
              <a:buNone/>
              <a:defRPr sz="2400"/>
            </a:lvl3pPr>
            <a:lvl4pPr indent="0" lvl="3" rtl="0" algn="ctr">
              <a:spcBef>
                <a:spcPts val="0"/>
              </a:spcBef>
              <a:spcAft>
                <a:spcPts val="0"/>
              </a:spcAft>
              <a:buSzPts val="1900"/>
              <a:buFont typeface="Arial"/>
              <a:buNone/>
              <a:defRPr sz="2400"/>
            </a:lvl4pPr>
            <a:lvl5pPr indent="0" lvl="4" rtl="0" algn="ctr">
              <a:spcBef>
                <a:spcPts val="0"/>
              </a:spcBef>
              <a:spcAft>
                <a:spcPts val="0"/>
              </a:spcAft>
              <a:buSzPts val="1900"/>
              <a:buFont typeface="Arial"/>
              <a:buNone/>
              <a:defRPr sz="2400"/>
            </a:lvl5pPr>
            <a:lvl6pPr indent="0" lvl="5" rtl="0" algn="ctr">
              <a:spcBef>
                <a:spcPts val="0"/>
              </a:spcBef>
              <a:spcAft>
                <a:spcPts val="0"/>
              </a:spcAft>
              <a:buSzPts val="1900"/>
              <a:buFont typeface="Arial"/>
              <a:buNone/>
              <a:defRPr sz="2400"/>
            </a:lvl6pPr>
            <a:lvl7pPr indent="0" lvl="6" rtl="0" algn="ctr">
              <a:spcBef>
                <a:spcPts val="0"/>
              </a:spcBef>
              <a:spcAft>
                <a:spcPts val="0"/>
              </a:spcAft>
              <a:buSzPts val="1900"/>
              <a:buFont typeface="Arial"/>
              <a:buNone/>
              <a:defRPr sz="2400"/>
            </a:lvl7pPr>
            <a:lvl8pPr indent="0" lvl="7" rtl="0" algn="ctr">
              <a:spcBef>
                <a:spcPts val="0"/>
              </a:spcBef>
              <a:spcAft>
                <a:spcPts val="0"/>
              </a:spcAft>
              <a:buSzPts val="1900"/>
              <a:buFont typeface="Arial"/>
              <a:buNone/>
              <a:defRPr sz="2400"/>
            </a:lvl8pPr>
            <a:lvl9pPr indent="0" lvl="8" rtl="0" algn="ctr">
              <a:spcBef>
                <a:spcPts val="0"/>
              </a:spcBef>
              <a:spcAft>
                <a:spcPts val="0"/>
              </a:spcAft>
              <a:buSzPts val="1900"/>
              <a:buFont typeface="Arial"/>
              <a:buNone/>
              <a:defRPr sz="2400"/>
            </a:lvl9pPr>
          </a:lstStyle>
          <a:p/>
        </p:txBody>
      </p:sp>
      <p:pic>
        <p:nvPicPr>
          <p:cNvPr descr="logo_lockup_cloud_dark.png" id="459" name="Google Shape;459;p49"/>
          <p:cNvPicPr preferRelativeResize="0"/>
          <p:nvPr/>
        </p:nvPicPr>
        <p:blipFill rotWithShape="1">
          <a:blip r:embed="rId2">
            <a:alphaModFix/>
          </a:blip>
          <a:srcRect b="0" l="0" r="0" t="0"/>
          <a:stretch/>
        </p:blipFill>
        <p:spPr>
          <a:xfrm>
            <a:off x="11034627" y="6551567"/>
            <a:ext cx="1063800" cy="306300"/>
          </a:xfrm>
          <a:prstGeom prst="rect">
            <a:avLst/>
          </a:prstGeom>
          <a:noFill/>
          <a:ln>
            <a:noFill/>
          </a:ln>
        </p:spPr>
      </p:pic>
      <p:pic>
        <p:nvPicPr>
          <p:cNvPr descr="next_2017_logo_blue_wo_gc.png" id="460" name="Google Shape;460;p49"/>
          <p:cNvPicPr preferRelativeResize="0"/>
          <p:nvPr/>
        </p:nvPicPr>
        <p:blipFill rotWithShape="1">
          <a:blip r:embed="rId3">
            <a:alphaModFix/>
          </a:blip>
          <a:srcRect b="10" l="0" r="0" t="0"/>
          <a:stretch/>
        </p:blipFill>
        <p:spPr>
          <a:xfrm>
            <a:off x="140920" y="6493698"/>
            <a:ext cx="676800" cy="249600"/>
          </a:xfrm>
          <a:prstGeom prst="rect">
            <a:avLst/>
          </a:prstGeom>
          <a:noFill/>
          <a:ln>
            <a:noFill/>
          </a:ln>
        </p:spPr>
      </p:pic>
      <p:pic>
        <p:nvPicPr>
          <p:cNvPr id="461" name="Google Shape;461;p49"/>
          <p:cNvPicPr preferRelativeResize="0"/>
          <p:nvPr/>
        </p:nvPicPr>
        <p:blipFill rotWithShape="1">
          <a:blip r:embed="rId4">
            <a:alphaModFix/>
          </a:blip>
          <a:srcRect b="0" l="0" r="0" t="0"/>
          <a:stretch/>
        </p:blipFill>
        <p:spPr>
          <a:xfrm>
            <a:off x="4967672" y="2748347"/>
            <a:ext cx="2277900" cy="11241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ontent 1">
    <p:spTree>
      <p:nvGrpSpPr>
        <p:cNvPr id="462" name="Shape 462"/>
        <p:cNvGrpSpPr/>
        <p:nvPr/>
      </p:nvGrpSpPr>
      <p:grpSpPr>
        <a:xfrm>
          <a:off x="0" y="0"/>
          <a:ext cx="0" cy="0"/>
          <a:chOff x="0" y="0"/>
          <a:chExt cx="0" cy="0"/>
        </a:xfrm>
      </p:grpSpPr>
      <p:grpSp>
        <p:nvGrpSpPr>
          <p:cNvPr id="463" name="Google Shape;463;p50"/>
          <p:cNvGrpSpPr/>
          <p:nvPr/>
        </p:nvGrpSpPr>
        <p:grpSpPr>
          <a:xfrm>
            <a:off x="-2364" y="-800"/>
            <a:ext cx="12191946" cy="6858729"/>
            <a:chOff x="-1775" y="-600"/>
            <a:chExt cx="9153800" cy="5144175"/>
          </a:xfrm>
        </p:grpSpPr>
        <p:sp>
          <p:nvSpPr>
            <p:cNvPr id="464" name="Google Shape;464;p50"/>
            <p:cNvSpPr/>
            <p:nvPr/>
          </p:nvSpPr>
          <p:spPr>
            <a:xfrm>
              <a:off x="8025" y="75"/>
              <a:ext cx="9144000" cy="5143500"/>
            </a:xfrm>
            <a:prstGeom prst="rect">
              <a:avLst/>
            </a:prstGeom>
            <a:solidFill>
              <a:srgbClr val="FAFAFA"/>
            </a:solid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65" name="Google Shape;465;p50"/>
            <p:cNvSpPr/>
            <p:nvPr/>
          </p:nvSpPr>
          <p:spPr>
            <a:xfrm>
              <a:off x="-1775" y="-600"/>
              <a:ext cx="4609500" cy="51441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grpSp>
        <p:nvGrpSpPr>
          <p:cNvPr id="466" name="Google Shape;466;p50"/>
          <p:cNvGrpSpPr/>
          <p:nvPr/>
        </p:nvGrpSpPr>
        <p:grpSpPr>
          <a:xfrm>
            <a:off x="-4" y="6039621"/>
            <a:ext cx="6790297" cy="818380"/>
            <a:chOff x="-3" y="4529829"/>
            <a:chExt cx="5098203" cy="613800"/>
          </a:xfrm>
        </p:grpSpPr>
        <p:sp>
          <p:nvSpPr>
            <p:cNvPr id="467" name="Google Shape;467;p5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sp>
        <p:sp>
          <p:nvSpPr>
            <p:cNvPr id="468" name="Google Shape;468;p5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469" name="Google Shape;469;p50"/>
          <p:cNvPicPr preferRelativeResize="0"/>
          <p:nvPr/>
        </p:nvPicPr>
        <p:blipFill rotWithShape="1">
          <a:blip r:embed="rId2">
            <a:alphaModFix/>
          </a:blip>
          <a:srcRect b="0" l="0" r="0" t="0"/>
          <a:stretch/>
        </p:blipFill>
        <p:spPr>
          <a:xfrm>
            <a:off x="424989" y="6453156"/>
            <a:ext cx="1287600" cy="229500"/>
          </a:xfrm>
          <a:prstGeom prst="rect">
            <a:avLst/>
          </a:prstGeom>
          <a:noFill/>
          <a:ln>
            <a:noFill/>
          </a:ln>
        </p:spPr>
      </p:pic>
      <p:sp>
        <p:nvSpPr>
          <p:cNvPr id="470" name="Google Shape;470;p50"/>
          <p:cNvSpPr txBox="1"/>
          <p:nvPr/>
        </p:nvSpPr>
        <p:spPr>
          <a:xfrm>
            <a:off x="10300788" y="6501783"/>
            <a:ext cx="1815300" cy="167100"/>
          </a:xfrm>
          <a:prstGeom prst="rect">
            <a:avLst/>
          </a:prstGeom>
          <a:noFill/>
          <a:ln>
            <a:noFill/>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666666"/>
              </a:buClr>
              <a:buFont typeface="Roboto"/>
              <a:buNone/>
            </a:pPr>
            <a:r>
              <a:rPr b="0" i="0" lang="en-US" sz="900" u="none" cap="none" strike="noStrike">
                <a:solidFill>
                  <a:srgbClr val="666666"/>
                </a:solidFill>
                <a:latin typeface="Roboto"/>
                <a:ea typeface="Roboto"/>
                <a:cs typeface="Roboto"/>
                <a:sym typeface="Roboto"/>
              </a:rPr>
              <a:t>Proprietary + Confidential</a:t>
            </a:r>
            <a:endParaRPr sz="19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71" name="Shape 471"/>
        <p:cNvGrpSpPr/>
        <p:nvPr/>
      </p:nvGrpSpPr>
      <p:grpSpPr>
        <a:xfrm>
          <a:off x="0" y="0"/>
          <a:ext cx="0" cy="0"/>
          <a:chOff x="0" y="0"/>
          <a:chExt cx="0" cy="0"/>
        </a:xfrm>
      </p:grpSpPr>
      <p:sp>
        <p:nvSpPr>
          <p:cNvPr id="472" name="Google Shape;472;p51"/>
          <p:cNvSpPr txBox="1"/>
          <p:nvPr>
            <p:ph type="title"/>
          </p:nvPr>
        </p:nvSpPr>
        <p:spPr>
          <a:xfrm>
            <a:off x="477607" y="264367"/>
            <a:ext cx="10387200" cy="674700"/>
          </a:xfrm>
          <a:prstGeom prst="rect">
            <a:avLst/>
          </a:prstGeom>
          <a:noFill/>
          <a:ln>
            <a:noFill/>
          </a:ln>
        </p:spPr>
        <p:txBody>
          <a:bodyPr anchorCtr="0" anchor="ctr" bIns="121825" lIns="121825" spcFirstLastPara="1" rIns="121825" wrap="square" tIns="121825"/>
          <a:lstStyle>
            <a:lvl1pPr indent="0" lvl="0" marL="0" marR="0" rtl="0" algn="l">
              <a:lnSpc>
                <a:spcPct val="100000"/>
              </a:lnSpc>
              <a:spcBef>
                <a:spcPts val="0"/>
              </a:spcBef>
              <a:spcAft>
                <a:spcPts val="0"/>
              </a:spcAft>
              <a:buClr>
                <a:schemeClr val="dk2"/>
              </a:buClr>
              <a:buSzPts val="19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473" name="Google Shape;473;p51"/>
          <p:cNvSpPr txBox="1"/>
          <p:nvPr>
            <p:ph idx="12" type="sldNum"/>
          </p:nvPr>
        </p:nvSpPr>
        <p:spPr>
          <a:xfrm>
            <a:off x="11364286" y="6457145"/>
            <a:ext cx="611100" cy="365100"/>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474" name="Google Shape;474;p51"/>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FBFBF"/>
              </a:buClr>
              <a:buFont typeface="Helvetica Neue"/>
              <a:buNone/>
            </a:pPr>
            <a:r>
              <a:rPr b="0" i="0" lang="en-US" sz="900" u="none" cap="none" strike="noStrike">
                <a:solidFill>
                  <a:srgbClr val="BFBFBF"/>
                </a:solidFill>
                <a:latin typeface="Helvetica Neue"/>
                <a:ea typeface="Helvetica Neue"/>
                <a:cs typeface="Helvetica Neue"/>
                <a:sym typeface="Helvetica Neue"/>
              </a:rPr>
              <a:t>©2016 Apigee Corp. All Rights Reserved. </a:t>
            </a:r>
            <a:endParaRPr sz="19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point slide">
  <p:cSld name="single point slide">
    <p:spTree>
      <p:nvGrpSpPr>
        <p:cNvPr id="475" name="Shape 475"/>
        <p:cNvGrpSpPr/>
        <p:nvPr/>
      </p:nvGrpSpPr>
      <p:grpSpPr>
        <a:xfrm>
          <a:off x="0" y="0"/>
          <a:ext cx="0" cy="0"/>
          <a:chOff x="0" y="0"/>
          <a:chExt cx="0" cy="0"/>
        </a:xfrm>
      </p:grpSpPr>
      <p:sp>
        <p:nvSpPr>
          <p:cNvPr id="476" name="Google Shape;476;p52"/>
          <p:cNvSpPr txBox="1"/>
          <p:nvPr>
            <p:ph type="title"/>
          </p:nvPr>
        </p:nvSpPr>
        <p:spPr>
          <a:xfrm>
            <a:off x="865161" y="2232424"/>
            <a:ext cx="9820500" cy="2390100"/>
          </a:xfrm>
          <a:prstGeom prst="rect">
            <a:avLst/>
          </a:prstGeom>
          <a:noFill/>
          <a:ln>
            <a:noFill/>
          </a:ln>
        </p:spPr>
        <p:txBody>
          <a:bodyPr anchorCtr="0" anchor="ctr" bIns="121825" lIns="121825" spcFirstLastPara="1" rIns="121825" wrap="square" tIns="121825"/>
          <a:lstStyle>
            <a:lvl1pPr indent="0" lvl="0" marL="0" marR="0" rtl="0" algn="l">
              <a:lnSpc>
                <a:spcPct val="100000"/>
              </a:lnSpc>
              <a:spcBef>
                <a:spcPts val="0"/>
              </a:spcBef>
              <a:spcAft>
                <a:spcPts val="0"/>
              </a:spcAft>
              <a:buClr>
                <a:schemeClr val="dk2"/>
              </a:buClr>
              <a:buSzPts val="1900"/>
              <a:buFont typeface="Helvetica Neue"/>
              <a:buNone/>
              <a:defRPr b="0" i="0" sz="40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477" name="Google Shape;477;p52"/>
          <p:cNvSpPr txBox="1"/>
          <p:nvPr>
            <p:ph idx="12" type="sldNum"/>
          </p:nvPr>
        </p:nvSpPr>
        <p:spPr>
          <a:xfrm>
            <a:off x="11364286" y="6457145"/>
            <a:ext cx="611100" cy="365100"/>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478" name="Google Shape;478;p52"/>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FBFBF"/>
              </a:buClr>
              <a:buFont typeface="Helvetica Neue"/>
              <a:buNone/>
            </a:pPr>
            <a:r>
              <a:rPr b="0" i="0" lang="en-US" sz="900" u="none" cap="none" strike="noStrike">
                <a:solidFill>
                  <a:srgbClr val="BFBFBF"/>
                </a:solidFill>
                <a:latin typeface="Helvetica Neue"/>
                <a:ea typeface="Helvetica Neue"/>
                <a:cs typeface="Helvetica Neue"/>
                <a:sym typeface="Helvetica Neue"/>
              </a:rPr>
              <a:t>©2016 Apigee Corp. All Rights Reserved. </a:t>
            </a:r>
            <a:endParaRPr sz="1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aphic" showMasterSp="0">
  <p:cSld name="Section Header graphic">
    <p:spTree>
      <p:nvGrpSpPr>
        <p:cNvPr id="95" name="Shape 95"/>
        <p:cNvGrpSpPr/>
        <p:nvPr/>
      </p:nvGrpSpPr>
      <p:grpSpPr>
        <a:xfrm>
          <a:off x="0" y="0"/>
          <a:ext cx="0" cy="0"/>
          <a:chOff x="0" y="0"/>
          <a:chExt cx="0" cy="0"/>
        </a:xfrm>
      </p:grpSpPr>
      <p:pic>
        <p:nvPicPr>
          <p:cNvPr id="96" name="Google Shape;96;p6"/>
          <p:cNvPicPr preferRelativeResize="0"/>
          <p:nvPr/>
        </p:nvPicPr>
        <p:blipFill rotWithShape="1">
          <a:blip r:embed="rId2">
            <a:alphaModFix/>
          </a:blip>
          <a:srcRect b="0" l="0" r="32941" t="0"/>
          <a:stretch/>
        </p:blipFill>
        <p:spPr>
          <a:xfrm>
            <a:off x="8125494" y="2629157"/>
            <a:ext cx="4076032" cy="3950550"/>
          </a:xfrm>
          <a:prstGeom prst="rect">
            <a:avLst/>
          </a:prstGeom>
          <a:noFill/>
          <a:ln>
            <a:noFill/>
          </a:ln>
        </p:spPr>
      </p:pic>
      <p:sp>
        <p:nvSpPr>
          <p:cNvPr id="97" name="Google Shape;97;p6"/>
          <p:cNvSpPr/>
          <p:nvPr/>
        </p:nvSpPr>
        <p:spPr>
          <a:xfrm>
            <a:off x="3855233" y="5545103"/>
            <a:ext cx="1238055" cy="1411278"/>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8" name="Google Shape;98;p6"/>
          <p:cNvSpPr/>
          <p:nvPr/>
        </p:nvSpPr>
        <p:spPr>
          <a:xfrm>
            <a:off x="6202529" y="4829398"/>
            <a:ext cx="1855890" cy="2118113"/>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9" name="Google Shape;99;p6"/>
          <p:cNvSpPr/>
          <p:nvPr/>
        </p:nvSpPr>
        <p:spPr>
          <a:xfrm>
            <a:off x="5145768" y="6130150"/>
            <a:ext cx="703712" cy="802352"/>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 name="Google Shape;100;p6"/>
          <p:cNvSpPr/>
          <p:nvPr/>
        </p:nvSpPr>
        <p:spPr>
          <a:xfrm>
            <a:off x="5498817" y="5413765"/>
            <a:ext cx="703712" cy="80474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 name="Google Shape;101;p6"/>
          <p:cNvSpPr/>
          <p:nvPr/>
        </p:nvSpPr>
        <p:spPr>
          <a:xfrm>
            <a:off x="3258008" y="6327406"/>
            <a:ext cx="571258" cy="51698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 name="Google Shape;102;p6"/>
          <p:cNvSpPr/>
          <p:nvPr/>
        </p:nvSpPr>
        <p:spPr>
          <a:xfrm>
            <a:off x="1529811" y="5729561"/>
            <a:ext cx="559717" cy="1123489"/>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3" name="Google Shape;103;p6"/>
          <p:cNvSpPr/>
          <p:nvPr/>
        </p:nvSpPr>
        <p:spPr>
          <a:xfrm>
            <a:off x="2164541" y="5954836"/>
            <a:ext cx="487588" cy="898214"/>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4" name="Google Shape;104;p6"/>
          <p:cNvSpPr/>
          <p:nvPr/>
        </p:nvSpPr>
        <p:spPr>
          <a:xfrm>
            <a:off x="675809" y="6070362"/>
            <a:ext cx="781872" cy="782688"/>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5" name="Google Shape;105;p6"/>
          <p:cNvSpPr/>
          <p:nvPr/>
        </p:nvSpPr>
        <p:spPr>
          <a:xfrm>
            <a:off x="2914678" y="6278310"/>
            <a:ext cx="268317" cy="574741"/>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6" name="Google Shape;106;p6"/>
          <p:cNvSpPr/>
          <p:nvPr/>
        </p:nvSpPr>
        <p:spPr>
          <a:xfrm>
            <a:off x="2724258" y="6489144"/>
            <a:ext cx="268317" cy="363907"/>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7" name="Google Shape;107;p6"/>
          <p:cNvSpPr/>
          <p:nvPr/>
        </p:nvSpPr>
        <p:spPr>
          <a:xfrm>
            <a:off x="222841" y="6050144"/>
            <a:ext cx="375068" cy="802906"/>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8" name="Google Shape;108;p6"/>
          <p:cNvSpPr/>
          <p:nvPr/>
        </p:nvSpPr>
        <p:spPr>
          <a:xfrm>
            <a:off x="-42592" y="6344735"/>
            <a:ext cx="375068" cy="508314"/>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9" name="Google Shape;109;p6"/>
          <p:cNvSpPr/>
          <p:nvPr/>
        </p:nvSpPr>
        <p:spPr>
          <a:xfrm>
            <a:off x="8058419" y="5530901"/>
            <a:ext cx="703712" cy="80474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D9D9D9">
              <a:alpha val="32941"/>
            </a:srgbClr>
          </a:solidFill>
          <a:ln>
            <a:noFill/>
          </a:ln>
        </p:spPr>
        <p:txBody>
          <a:bodyPr anchorCtr="0" anchor="ctr" bIns="22825" lIns="45675" spcFirstLastPara="1" rIns="45675" wrap="square" tIns="2282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110" name="Google Shape;110;p6"/>
          <p:cNvGrpSpPr/>
          <p:nvPr/>
        </p:nvGrpSpPr>
        <p:grpSpPr>
          <a:xfrm>
            <a:off x="1001786" y="653399"/>
            <a:ext cx="1547598" cy="513723"/>
            <a:chOff x="2005661" y="1306799"/>
            <a:chExt cx="3098423" cy="1027446"/>
          </a:xfrm>
        </p:grpSpPr>
        <p:sp>
          <p:nvSpPr>
            <p:cNvPr id="111" name="Google Shape;111;p6"/>
            <p:cNvSpPr/>
            <p:nvPr/>
          </p:nvSpPr>
          <p:spPr>
            <a:xfrm>
              <a:off x="3385657" y="1511392"/>
              <a:ext cx="552533" cy="822853"/>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2" name="Google Shape;112;p6"/>
            <p:cNvSpPr/>
            <p:nvPr/>
          </p:nvSpPr>
          <p:spPr>
            <a:xfrm>
              <a:off x="2601698" y="1511378"/>
              <a:ext cx="555570" cy="821774"/>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3" name="Google Shape;113;p6"/>
            <p:cNvSpPr/>
            <p:nvPr/>
          </p:nvSpPr>
          <p:spPr>
            <a:xfrm>
              <a:off x="2005661" y="1511388"/>
              <a:ext cx="555225" cy="602322"/>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4" name="Google Shape;114;p6"/>
            <p:cNvSpPr/>
            <p:nvPr/>
          </p:nvSpPr>
          <p:spPr>
            <a:xfrm>
              <a:off x="4545490" y="1511381"/>
              <a:ext cx="558594" cy="601133"/>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5" name="Google Shape;115;p6"/>
            <p:cNvSpPr/>
            <p:nvPr/>
          </p:nvSpPr>
          <p:spPr>
            <a:xfrm>
              <a:off x="3960212" y="1511388"/>
              <a:ext cx="555811" cy="59982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6" name="Google Shape;116;p6"/>
            <p:cNvSpPr/>
            <p:nvPr/>
          </p:nvSpPr>
          <p:spPr>
            <a:xfrm>
              <a:off x="3192359" y="1516751"/>
              <a:ext cx="156038" cy="587569"/>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7" name="Google Shape;117;p6"/>
            <p:cNvSpPr/>
            <p:nvPr/>
          </p:nvSpPr>
          <p:spPr>
            <a:xfrm>
              <a:off x="3187636" y="1306799"/>
              <a:ext cx="170084" cy="171822"/>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18" name="Google Shape;118;p6"/>
          <p:cNvSpPr txBox="1"/>
          <p:nvPr>
            <p:ph type="title"/>
          </p:nvPr>
        </p:nvSpPr>
        <p:spPr>
          <a:xfrm>
            <a:off x="950916" y="2318168"/>
            <a:ext cx="8244033" cy="180797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1400"/>
              <a:buFont typeface="Helvetica Neue"/>
              <a:buNone/>
              <a:defRPr b="0" i="0" sz="4000" u="none" cap="none" strike="noStrike">
                <a:solidFill>
                  <a:schemeClr val="dk1"/>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119" name="Google Shape;119;p6"/>
          <p:cNvGrpSpPr/>
          <p:nvPr/>
        </p:nvGrpSpPr>
        <p:grpSpPr>
          <a:xfrm>
            <a:off x="584385" y="6495990"/>
            <a:ext cx="596414" cy="202020"/>
            <a:chOff x="-6" y="-2"/>
            <a:chExt cx="1194070" cy="404037"/>
          </a:xfrm>
        </p:grpSpPr>
        <p:sp>
          <p:nvSpPr>
            <p:cNvPr id="120" name="Google Shape;120;p6"/>
            <p:cNvSpPr/>
            <p:nvPr/>
          </p:nvSpPr>
          <p:spPr>
            <a:xfrm>
              <a:off x="531819" y="86925"/>
              <a:ext cx="212939" cy="31711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1" name="Google Shape;121;p6"/>
            <p:cNvSpPr/>
            <p:nvPr/>
          </p:nvSpPr>
          <p:spPr>
            <a:xfrm>
              <a:off x="229698" y="86915"/>
              <a:ext cx="214113" cy="316702"/>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2" name="Google Shape;122;p6"/>
            <p:cNvSpPr/>
            <p:nvPr/>
          </p:nvSpPr>
          <p:spPr>
            <a:xfrm>
              <a:off x="-6" y="86923"/>
              <a:ext cx="213980" cy="232128"/>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3" name="Google Shape;123;p6"/>
            <p:cNvSpPr/>
            <p:nvPr/>
          </p:nvSpPr>
          <p:spPr>
            <a:xfrm>
              <a:off x="978794" y="86917"/>
              <a:ext cx="215270" cy="231671"/>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4" name="Google Shape;124;p6"/>
            <p:cNvSpPr/>
            <p:nvPr/>
          </p:nvSpPr>
          <p:spPr>
            <a:xfrm>
              <a:off x="753242" y="86923"/>
              <a:ext cx="214203" cy="231166"/>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5" name="Google Shape;125;p6"/>
            <p:cNvSpPr/>
            <p:nvPr/>
          </p:nvSpPr>
          <p:spPr>
            <a:xfrm>
              <a:off x="457329" y="88986"/>
              <a:ext cx="60136" cy="226445"/>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26" name="Google Shape;126;p6"/>
            <p:cNvSpPr/>
            <p:nvPr/>
          </p:nvSpPr>
          <p:spPr>
            <a:xfrm>
              <a:off x="452969" y="-2"/>
              <a:ext cx="67856" cy="67856"/>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27" name="Google Shape;127;p6"/>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
        <p:nvSpPr>
          <p:cNvPr id="128" name="Google Shape;128;p6"/>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479" name="Shape 479"/>
        <p:cNvGrpSpPr/>
        <p:nvPr/>
      </p:nvGrpSpPr>
      <p:grpSpPr>
        <a:xfrm>
          <a:off x="0" y="0"/>
          <a:ext cx="0" cy="0"/>
          <a:chOff x="0" y="0"/>
          <a:chExt cx="0" cy="0"/>
        </a:xfrm>
      </p:grpSpPr>
      <p:sp>
        <p:nvSpPr>
          <p:cNvPr id="480" name="Google Shape;480;p53"/>
          <p:cNvSpPr txBox="1"/>
          <p:nvPr>
            <p:ph type="title"/>
          </p:nvPr>
        </p:nvSpPr>
        <p:spPr>
          <a:xfrm>
            <a:off x="1217929" y="762000"/>
            <a:ext cx="8754000" cy="914400"/>
          </a:xfrm>
          <a:prstGeom prst="rect">
            <a:avLst/>
          </a:prstGeom>
          <a:noFill/>
          <a:ln>
            <a:noFill/>
          </a:ln>
        </p:spPr>
        <p:txBody>
          <a:bodyPr anchorCtr="0" anchor="ctr" bIns="121825" lIns="121825" spcFirstLastPara="1" rIns="121825" wrap="square" tIns="121825"/>
          <a:lstStyle>
            <a:lvl1pPr indent="0" lvl="0" marL="0" marR="0" rtl="0" algn="l">
              <a:lnSpc>
                <a:spcPct val="100000"/>
              </a:lnSpc>
              <a:spcBef>
                <a:spcPts val="0"/>
              </a:spcBef>
              <a:spcAft>
                <a:spcPts val="0"/>
              </a:spcAft>
              <a:buClr>
                <a:schemeClr val="dk2"/>
              </a:buClr>
              <a:buSzPts val="19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481" name="Google Shape;481;p53"/>
          <p:cNvSpPr txBox="1"/>
          <p:nvPr>
            <p:ph idx="1" type="body"/>
          </p:nvPr>
        </p:nvSpPr>
        <p:spPr>
          <a:xfrm>
            <a:off x="1217929" y="3352800"/>
            <a:ext cx="8754000" cy="3200400"/>
          </a:xfrm>
          <a:prstGeom prst="rect">
            <a:avLst/>
          </a:prstGeom>
          <a:noFill/>
          <a:ln>
            <a:noFill/>
          </a:ln>
        </p:spPr>
        <p:txBody>
          <a:bodyPr anchorCtr="0" anchor="t" bIns="121825" lIns="121825" spcFirstLastPara="1" rIns="121825" wrap="square" tIns="121825"/>
          <a:lstStyle>
            <a:lvl1pPr indent="-228600" lvl="0" marL="457200" marR="0" rtl="0" algn="l">
              <a:lnSpc>
                <a:spcPct val="110000"/>
              </a:lnSpc>
              <a:spcBef>
                <a:spcPts val="400"/>
              </a:spcBef>
              <a:spcAft>
                <a:spcPts val="0"/>
              </a:spcAft>
              <a:buClr>
                <a:srgbClr val="545454"/>
              </a:buClr>
              <a:buSzPts val="1600"/>
              <a:buFont typeface="Arial"/>
              <a:buNone/>
              <a:defRPr b="0" i="0" sz="2000" u="none" cap="none" strike="noStrike">
                <a:solidFill>
                  <a:schemeClr val="dk1"/>
                </a:solidFill>
                <a:latin typeface="Helvetica Neue"/>
                <a:ea typeface="Helvetica Neue"/>
                <a:cs typeface="Helvetica Neue"/>
                <a:sym typeface="Helvetica Neue"/>
              </a:defRPr>
            </a:lvl1pPr>
            <a:lvl2pPr indent="-228600" lvl="1" marL="914400" marR="0" rtl="0" algn="l">
              <a:lnSpc>
                <a:spcPct val="110000"/>
              </a:lnSpc>
              <a:spcBef>
                <a:spcPts val="40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2pPr>
            <a:lvl3pPr indent="-228600" lvl="2" marL="13716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5pPr>
            <a:lvl6pPr indent="-228600" lvl="5" marL="27432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6pPr>
            <a:lvl7pPr indent="-228600" lvl="6" marL="32004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7pPr>
            <a:lvl8pPr indent="-228600" lvl="7" marL="36576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8pPr>
            <a:lvl9pPr indent="-228600" lvl="8" marL="41148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9pPr>
          </a:lstStyle>
          <a:p/>
        </p:txBody>
      </p:sp>
      <p:sp>
        <p:nvSpPr>
          <p:cNvPr id="482" name="Google Shape;482;p53"/>
          <p:cNvSpPr txBox="1"/>
          <p:nvPr>
            <p:ph idx="10" type="dt"/>
          </p:nvPr>
        </p:nvSpPr>
        <p:spPr>
          <a:xfrm>
            <a:off x="8297147" y="6553200"/>
            <a:ext cx="1674600" cy="30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1pPr>
            <a:lvl2pPr indent="0" lvl="1" marL="4572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2pPr>
            <a:lvl3pPr indent="0" lvl="2" marL="9144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3pPr>
            <a:lvl4pPr indent="0" lvl="3" marL="13716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4pPr>
            <a:lvl5pPr indent="0" lvl="4" marL="18288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5pPr>
            <a:lvl6pPr indent="0" lvl="5" marL="22860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6pPr>
            <a:lvl7pPr indent="0" lvl="6" marL="27432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7pPr>
            <a:lvl8pPr indent="0" lvl="7" marL="32004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8pPr>
            <a:lvl9pPr indent="0" lvl="8" marL="36576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9pPr>
          </a:lstStyle>
          <a:p/>
        </p:txBody>
      </p:sp>
      <p:sp>
        <p:nvSpPr>
          <p:cNvPr id="483" name="Google Shape;483;p53"/>
          <p:cNvSpPr txBox="1"/>
          <p:nvPr>
            <p:ph idx="11" type="ftr"/>
          </p:nvPr>
        </p:nvSpPr>
        <p:spPr>
          <a:xfrm>
            <a:off x="7401522" y="6457145"/>
            <a:ext cx="3856800" cy="365100"/>
          </a:xfrm>
          <a:prstGeom prst="rect">
            <a:avLst/>
          </a:prstGeom>
          <a:noFill/>
          <a:ln>
            <a:noFill/>
          </a:ln>
        </p:spPr>
        <p:txBody>
          <a:bodyPr anchorCtr="0" anchor="ctr" bIns="121825" lIns="121825" spcFirstLastPara="1" rIns="121825" wrap="square" tIns="121825"/>
          <a:lstStyle>
            <a:lvl1pPr indent="0" lvl="0" marL="0" marR="0" rtl="0" algn="r">
              <a:lnSpc>
                <a:spcPct val="100000"/>
              </a:lnSpc>
              <a:spcBef>
                <a:spcPts val="0"/>
              </a:spcBef>
              <a:spcAft>
                <a:spcPts val="0"/>
              </a:spcAft>
              <a:buClr>
                <a:srgbClr val="BFBFBF"/>
              </a:buClr>
              <a:buSzPts val="1900"/>
              <a:buFont typeface="Helvetica Neue"/>
              <a:buNone/>
              <a:defRPr b="0" i="0" sz="900" u="none" cap="none" strike="noStrike">
                <a:solidFill>
                  <a:srgbClr val="BFBFBF"/>
                </a:solidFill>
                <a:latin typeface="Helvetica Neue"/>
                <a:ea typeface="Helvetica Neue"/>
                <a:cs typeface="Helvetica Neue"/>
                <a:sym typeface="Helvetica Neue"/>
              </a:defRPr>
            </a:lvl1pPr>
            <a:lvl2pPr indent="0" lvl="1" marL="4572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2pPr>
            <a:lvl3pPr indent="0" lvl="2" marL="9144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3pPr>
            <a:lvl4pPr indent="0" lvl="3" marL="13716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4pPr>
            <a:lvl5pPr indent="0" lvl="4" marL="18288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5pPr>
            <a:lvl6pPr indent="0" lvl="5" marL="22860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6pPr>
            <a:lvl7pPr indent="0" lvl="6" marL="27432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7pPr>
            <a:lvl8pPr indent="0" lvl="7" marL="32004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8pPr>
            <a:lvl9pPr indent="0" lvl="8" marL="3657600" marR="0" rtl="0" algn="l">
              <a:lnSpc>
                <a:spcPct val="100000"/>
              </a:lnSpc>
              <a:spcBef>
                <a:spcPts val="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9pPr>
          </a:lstStyle>
          <a:p/>
        </p:txBody>
      </p:sp>
      <p:sp>
        <p:nvSpPr>
          <p:cNvPr id="484" name="Google Shape;484;p53"/>
          <p:cNvSpPr txBox="1"/>
          <p:nvPr>
            <p:ph idx="12" type="sldNum"/>
          </p:nvPr>
        </p:nvSpPr>
        <p:spPr>
          <a:xfrm>
            <a:off x="11364286" y="6457145"/>
            <a:ext cx="611100" cy="365100"/>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53"/>
          <p:cNvSpPr txBox="1"/>
          <p:nvPr>
            <p:ph idx="2" type="body"/>
          </p:nvPr>
        </p:nvSpPr>
        <p:spPr>
          <a:xfrm>
            <a:off x="1217929" y="1981200"/>
            <a:ext cx="8754000" cy="1143300"/>
          </a:xfrm>
          <a:prstGeom prst="rect">
            <a:avLst/>
          </a:prstGeom>
          <a:noFill/>
          <a:ln>
            <a:noFill/>
          </a:ln>
        </p:spPr>
        <p:txBody>
          <a:bodyPr anchorCtr="0" anchor="t" bIns="121825" lIns="121825" spcFirstLastPara="1" rIns="121825" wrap="square" tIns="121825"/>
          <a:lstStyle>
            <a:lvl1pPr indent="-361950" lvl="0" marL="457200" marR="0" rtl="0" algn="l">
              <a:lnSpc>
                <a:spcPct val="110000"/>
              </a:lnSpc>
              <a:spcBef>
                <a:spcPts val="400"/>
              </a:spcBef>
              <a:spcAft>
                <a:spcPts val="0"/>
              </a:spcAft>
              <a:buClr>
                <a:schemeClr val="dk1"/>
              </a:buClr>
              <a:buSzPts val="2100"/>
              <a:buFont typeface="Arial"/>
              <a:buChar char="●"/>
              <a:defRPr b="0" i="0" sz="2100" u="none" cap="none" strike="noStrike">
                <a:solidFill>
                  <a:schemeClr val="accent1"/>
                </a:solidFill>
                <a:latin typeface="Helvetica Neue"/>
                <a:ea typeface="Helvetica Neue"/>
                <a:cs typeface="Helvetica Neue"/>
                <a:sym typeface="Helvetica Neue"/>
              </a:defRPr>
            </a:lvl1pPr>
            <a:lvl2pPr indent="-228600" lvl="1" marL="914400" marR="0" rtl="0" algn="l">
              <a:lnSpc>
                <a:spcPct val="110000"/>
              </a:lnSpc>
              <a:spcBef>
                <a:spcPts val="40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2pPr>
            <a:lvl3pPr indent="-228600" lvl="2" marL="13716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5pPr>
            <a:lvl6pPr indent="-228600" lvl="5" marL="27432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6pPr>
            <a:lvl7pPr indent="-228600" lvl="6" marL="32004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7pPr>
            <a:lvl8pPr indent="-228600" lvl="7" marL="36576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8pPr>
            <a:lvl9pPr indent="-228600" lvl="8" marL="41148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p:cSld name="Section Header Orange">
    <p:bg>
      <p:bgPr>
        <a:noFill/>
      </p:bgPr>
    </p:bg>
    <p:spTree>
      <p:nvGrpSpPr>
        <p:cNvPr id="486" name="Shape 486"/>
        <p:cNvGrpSpPr/>
        <p:nvPr/>
      </p:nvGrpSpPr>
      <p:grpSpPr>
        <a:xfrm>
          <a:off x="0" y="0"/>
          <a:ext cx="0" cy="0"/>
          <a:chOff x="0" y="0"/>
          <a:chExt cx="0" cy="0"/>
        </a:xfrm>
      </p:grpSpPr>
      <p:sp>
        <p:nvSpPr>
          <p:cNvPr id="487" name="Google Shape;487;p54"/>
          <p:cNvSpPr/>
          <p:nvPr/>
        </p:nvSpPr>
        <p:spPr>
          <a:xfrm>
            <a:off x="0" y="-7471"/>
            <a:ext cx="12197700" cy="6880800"/>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Font typeface="Arial"/>
              <a:buNone/>
            </a:pPr>
            <a:r>
              <a:t/>
            </a:r>
            <a:endParaRPr b="0" i="0" sz="700" u="none" cap="none" strike="noStrike">
              <a:solidFill>
                <a:srgbClr val="5A5A5A"/>
              </a:solidFill>
              <a:latin typeface="Helvetica Neue"/>
              <a:ea typeface="Helvetica Neue"/>
              <a:cs typeface="Helvetica Neue"/>
              <a:sym typeface="Helvetica Neue"/>
            </a:endParaRPr>
          </a:p>
        </p:txBody>
      </p:sp>
      <p:sp>
        <p:nvSpPr>
          <p:cNvPr id="488" name="Google Shape;488;p54"/>
          <p:cNvSpPr txBox="1"/>
          <p:nvPr>
            <p:ph type="title"/>
          </p:nvPr>
        </p:nvSpPr>
        <p:spPr>
          <a:xfrm>
            <a:off x="950915" y="2318167"/>
            <a:ext cx="8243700" cy="1808100"/>
          </a:xfrm>
          <a:prstGeom prst="rect">
            <a:avLst/>
          </a:prstGeom>
          <a:noFill/>
          <a:ln>
            <a:noFill/>
          </a:ln>
        </p:spPr>
        <p:txBody>
          <a:bodyPr anchorCtr="0" anchor="ctr" bIns="121825" lIns="121825" spcFirstLastPara="1" rIns="121825" wrap="square" tIns="121825"/>
          <a:lstStyle>
            <a:lvl1pPr indent="0" lvl="0" marL="0" marR="0" rtl="0" algn="l">
              <a:lnSpc>
                <a:spcPct val="100000"/>
              </a:lnSpc>
              <a:spcBef>
                <a:spcPts val="0"/>
              </a:spcBef>
              <a:spcAft>
                <a:spcPts val="0"/>
              </a:spcAft>
              <a:buClr>
                <a:schemeClr val="lt1"/>
              </a:buClr>
              <a:buSzPts val="1900"/>
              <a:buFont typeface="Helvetica Neue"/>
              <a:buNone/>
              <a:defRPr b="0" i="0" sz="40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489" name="Google Shape;489;p54"/>
          <p:cNvSpPr txBox="1"/>
          <p:nvPr>
            <p:ph idx="12" type="sldNum"/>
          </p:nvPr>
        </p:nvSpPr>
        <p:spPr>
          <a:xfrm>
            <a:off x="11364286" y="6457145"/>
            <a:ext cx="611100" cy="365100"/>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7D63"/>
              </a:buClr>
              <a:buFont typeface="Helvetica Neue"/>
              <a:buNone/>
              <a:defRPr b="0" i="0" sz="1100" u="none" cap="none" strike="noStrike">
                <a:solidFill>
                  <a:srgbClr val="FF7D6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grpSp>
        <p:nvGrpSpPr>
          <p:cNvPr id="490" name="Google Shape;490;p54"/>
          <p:cNvGrpSpPr/>
          <p:nvPr/>
        </p:nvGrpSpPr>
        <p:grpSpPr>
          <a:xfrm>
            <a:off x="584386" y="6495990"/>
            <a:ext cx="596502" cy="202013"/>
            <a:chOff x="-5" y="-1"/>
            <a:chExt cx="1194199" cy="404026"/>
          </a:xfrm>
        </p:grpSpPr>
        <p:sp>
          <p:nvSpPr>
            <p:cNvPr id="491" name="Google Shape;491;p54"/>
            <p:cNvSpPr/>
            <p:nvPr/>
          </p:nvSpPr>
          <p:spPr>
            <a:xfrm>
              <a:off x="531818" y="86925"/>
              <a:ext cx="213000" cy="3171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2" name="Google Shape;492;p54"/>
            <p:cNvSpPr/>
            <p:nvPr/>
          </p:nvSpPr>
          <p:spPr>
            <a:xfrm>
              <a:off x="229697" y="86915"/>
              <a:ext cx="214200" cy="3168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3" name="Google Shape;493;p54"/>
            <p:cNvSpPr/>
            <p:nvPr/>
          </p:nvSpPr>
          <p:spPr>
            <a:xfrm>
              <a:off x="-5" y="86922"/>
              <a:ext cx="213900" cy="2322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4" name="Google Shape;494;p54"/>
            <p:cNvSpPr/>
            <p:nvPr/>
          </p:nvSpPr>
          <p:spPr>
            <a:xfrm>
              <a:off x="978794" y="86916"/>
              <a:ext cx="215400" cy="2316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5" name="Google Shape;495;p54"/>
            <p:cNvSpPr/>
            <p:nvPr/>
          </p:nvSpPr>
          <p:spPr>
            <a:xfrm>
              <a:off x="753241" y="86922"/>
              <a:ext cx="214200" cy="2313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6" name="Google Shape;496;p54"/>
            <p:cNvSpPr/>
            <p:nvPr/>
          </p:nvSpPr>
          <p:spPr>
            <a:xfrm>
              <a:off x="457329" y="88985"/>
              <a:ext cx="60000" cy="2265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497" name="Google Shape;497;p54"/>
            <p:cNvSpPr/>
            <p:nvPr/>
          </p:nvSpPr>
          <p:spPr>
            <a:xfrm>
              <a:off x="452968" y="-1"/>
              <a:ext cx="67800" cy="678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grpSp>
      <p:sp>
        <p:nvSpPr>
          <p:cNvPr id="498" name="Google Shape;498;p54"/>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7D63"/>
              </a:buClr>
              <a:buFont typeface="Helvetica Neue"/>
              <a:buNone/>
            </a:pPr>
            <a:r>
              <a:rPr b="0" i="0" lang="en-US" sz="900" u="none" cap="none" strike="noStrike">
                <a:solidFill>
                  <a:srgbClr val="FF7D63"/>
                </a:solidFill>
                <a:latin typeface="Helvetica Neue"/>
                <a:ea typeface="Helvetica Neue"/>
                <a:cs typeface="Helvetica Neue"/>
                <a:sym typeface="Helvetica Neue"/>
              </a:rPr>
              <a:t>©2016 Apigee Corp. All Rights Reserved. </a:t>
            </a:r>
            <a:endParaRPr sz="19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99" name="Shape 499"/>
        <p:cNvGrpSpPr/>
        <p:nvPr/>
      </p:nvGrpSpPr>
      <p:grpSpPr>
        <a:xfrm>
          <a:off x="0" y="0"/>
          <a:ext cx="0" cy="0"/>
          <a:chOff x="0" y="0"/>
          <a:chExt cx="0" cy="0"/>
        </a:xfrm>
      </p:grpSpPr>
      <p:sp>
        <p:nvSpPr>
          <p:cNvPr id="500" name="Google Shape;500;p55"/>
          <p:cNvSpPr txBox="1"/>
          <p:nvPr>
            <p:ph type="title"/>
          </p:nvPr>
        </p:nvSpPr>
        <p:spPr>
          <a:xfrm>
            <a:off x="477607" y="264367"/>
            <a:ext cx="10387200" cy="674700"/>
          </a:xfrm>
          <a:prstGeom prst="rect">
            <a:avLst/>
          </a:prstGeom>
          <a:noFill/>
          <a:ln>
            <a:noFill/>
          </a:ln>
        </p:spPr>
        <p:txBody>
          <a:bodyPr anchorCtr="0" anchor="ctr" bIns="121825" lIns="121825" spcFirstLastPara="1" rIns="121825" wrap="square" tIns="121825"/>
          <a:lstStyle>
            <a:lvl1pPr indent="0" lvl="0" marL="0" marR="0" rtl="0" algn="l">
              <a:lnSpc>
                <a:spcPct val="100000"/>
              </a:lnSpc>
              <a:spcBef>
                <a:spcPts val="0"/>
              </a:spcBef>
              <a:spcAft>
                <a:spcPts val="0"/>
              </a:spcAft>
              <a:buClr>
                <a:schemeClr val="dk2"/>
              </a:buClr>
              <a:buSzPts val="19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501" name="Google Shape;501;p55"/>
          <p:cNvSpPr txBox="1"/>
          <p:nvPr>
            <p:ph idx="1" type="body"/>
          </p:nvPr>
        </p:nvSpPr>
        <p:spPr>
          <a:xfrm>
            <a:off x="477607" y="1250557"/>
            <a:ext cx="10387200" cy="4703700"/>
          </a:xfrm>
          <a:prstGeom prst="rect">
            <a:avLst/>
          </a:prstGeom>
          <a:noFill/>
          <a:ln>
            <a:noFill/>
          </a:ln>
        </p:spPr>
        <p:txBody>
          <a:bodyPr anchorCtr="0" anchor="t" bIns="121825" lIns="121825" spcFirstLastPara="1" rIns="121825" wrap="square" tIns="121825"/>
          <a:lstStyle>
            <a:lvl1pPr indent="-228600" lvl="0" marL="457200" marR="0" rtl="0" algn="l">
              <a:lnSpc>
                <a:spcPct val="110000"/>
              </a:lnSpc>
              <a:spcBef>
                <a:spcPts val="400"/>
              </a:spcBef>
              <a:spcAft>
                <a:spcPts val="0"/>
              </a:spcAft>
              <a:buClr>
                <a:srgbClr val="545454"/>
              </a:buClr>
              <a:buSzPts val="1600"/>
              <a:buFont typeface="Arial"/>
              <a:buNone/>
              <a:defRPr b="0" i="0" sz="2000" u="none" cap="none" strike="noStrike">
                <a:solidFill>
                  <a:schemeClr val="dk1"/>
                </a:solidFill>
                <a:latin typeface="Helvetica Neue"/>
                <a:ea typeface="Helvetica Neue"/>
                <a:cs typeface="Helvetica Neue"/>
                <a:sym typeface="Helvetica Neue"/>
              </a:defRPr>
            </a:lvl1pPr>
            <a:lvl2pPr indent="-228600" lvl="1" marL="914400" marR="0" rtl="0" algn="l">
              <a:lnSpc>
                <a:spcPct val="110000"/>
              </a:lnSpc>
              <a:spcBef>
                <a:spcPts val="400"/>
              </a:spcBef>
              <a:spcAft>
                <a:spcPts val="0"/>
              </a:spcAft>
              <a:buClr>
                <a:schemeClr val="dk1"/>
              </a:buClr>
              <a:buSzPts val="1900"/>
              <a:buFont typeface="Helvetica Neue"/>
              <a:buNone/>
              <a:defRPr b="0" i="0" sz="1900" u="none" cap="none" strike="noStrike">
                <a:solidFill>
                  <a:schemeClr val="dk1"/>
                </a:solidFill>
                <a:latin typeface="Helvetica Neue"/>
                <a:ea typeface="Helvetica Neue"/>
                <a:cs typeface="Helvetica Neue"/>
                <a:sym typeface="Helvetica Neue"/>
              </a:defRPr>
            </a:lvl2pPr>
            <a:lvl3pPr indent="-228600" lvl="2" marL="13716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lnSpc>
                <a:spcPct val="110000"/>
              </a:lnSpc>
              <a:spcBef>
                <a:spcPts val="300"/>
              </a:spcBef>
              <a:spcAft>
                <a:spcPts val="0"/>
              </a:spcAft>
              <a:buClr>
                <a:schemeClr val="dk1"/>
              </a:buClr>
              <a:buSzPts val="1900"/>
              <a:buFont typeface="Helvetica Neue"/>
              <a:buNone/>
              <a:defRPr b="0" i="0" sz="1600" u="none" cap="none" strike="noStrike">
                <a:solidFill>
                  <a:schemeClr val="dk1"/>
                </a:solidFill>
                <a:latin typeface="Helvetica Neue"/>
                <a:ea typeface="Helvetica Neue"/>
                <a:cs typeface="Helvetica Neue"/>
                <a:sym typeface="Helvetica Neue"/>
              </a:defRPr>
            </a:lvl5pPr>
            <a:lvl6pPr indent="-228600" lvl="5" marL="27432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6pPr>
            <a:lvl7pPr indent="-228600" lvl="6" marL="32004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7pPr>
            <a:lvl8pPr indent="-228600" lvl="7" marL="36576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8pPr>
            <a:lvl9pPr indent="-228600" lvl="8" marL="4114800" marR="0" rtl="0" algn="l">
              <a:lnSpc>
                <a:spcPct val="90000"/>
              </a:lnSpc>
              <a:spcBef>
                <a:spcPts val="400"/>
              </a:spcBef>
              <a:spcAft>
                <a:spcPts val="0"/>
              </a:spcAft>
              <a:buClr>
                <a:schemeClr val="dk1"/>
              </a:buClr>
              <a:buSzPts val="1900"/>
              <a:buFont typeface="Helvetica Neue"/>
              <a:buNone/>
              <a:defRPr b="0" i="0" sz="2000" u="none" cap="none" strike="noStrike">
                <a:solidFill>
                  <a:schemeClr val="dk1"/>
                </a:solidFill>
                <a:latin typeface="Helvetica Neue"/>
                <a:ea typeface="Helvetica Neue"/>
                <a:cs typeface="Helvetica Neue"/>
                <a:sym typeface="Helvetica Neue"/>
              </a:defRPr>
            </a:lvl9pPr>
          </a:lstStyle>
          <a:p/>
        </p:txBody>
      </p:sp>
      <p:sp>
        <p:nvSpPr>
          <p:cNvPr id="502" name="Google Shape;502;p55"/>
          <p:cNvSpPr txBox="1"/>
          <p:nvPr>
            <p:ph idx="12" type="sldNum"/>
          </p:nvPr>
        </p:nvSpPr>
        <p:spPr>
          <a:xfrm>
            <a:off x="11364286" y="6457145"/>
            <a:ext cx="611100" cy="365100"/>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BDBDBD"/>
              </a:buClr>
              <a:buFont typeface="Helvetica Neue"/>
              <a:buNone/>
              <a:defRPr b="0" i="0" sz="1100" u="none" cap="none" strike="noStrike">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55"/>
          <p:cNvSpPr/>
          <p:nvPr/>
        </p:nvSpPr>
        <p:spPr>
          <a:xfrm>
            <a:off x="9217268" y="6521907"/>
            <a:ext cx="2248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FBFBF"/>
              </a:buClr>
              <a:buFont typeface="Helvetica Neue"/>
              <a:buNone/>
            </a:pPr>
            <a:r>
              <a:rPr b="0" i="0" lang="en-US" sz="900" u="none" cap="none" strike="noStrike">
                <a:solidFill>
                  <a:srgbClr val="BFBFBF"/>
                </a:solidFill>
                <a:latin typeface="Helvetica Neue"/>
                <a:ea typeface="Helvetica Neue"/>
                <a:cs typeface="Helvetica Neue"/>
                <a:sym typeface="Helvetica Neue"/>
              </a:rPr>
              <a:t>©2016 Apigee Corp. All Rights Reserved. </a:t>
            </a:r>
            <a:endParaRPr sz="19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nak you">
  <p:cSld name="Thnak you">
    <p:bg>
      <p:bgPr>
        <a:noFill/>
      </p:bgPr>
    </p:bg>
    <p:spTree>
      <p:nvGrpSpPr>
        <p:cNvPr id="504" name="Shape 504"/>
        <p:cNvGrpSpPr/>
        <p:nvPr/>
      </p:nvGrpSpPr>
      <p:grpSpPr>
        <a:xfrm>
          <a:off x="0" y="0"/>
          <a:ext cx="0" cy="0"/>
          <a:chOff x="0" y="0"/>
          <a:chExt cx="0" cy="0"/>
        </a:xfrm>
      </p:grpSpPr>
      <p:sp>
        <p:nvSpPr>
          <p:cNvPr id="505" name="Google Shape;505;p56"/>
          <p:cNvSpPr/>
          <p:nvPr/>
        </p:nvSpPr>
        <p:spPr>
          <a:xfrm>
            <a:off x="0" y="0"/>
            <a:ext cx="12179400" cy="6858000"/>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Font typeface="Arial"/>
              <a:buNone/>
            </a:pPr>
            <a:r>
              <a:t/>
            </a:r>
            <a:endParaRPr b="0" i="0" sz="700" u="none" cap="none" strike="noStrike">
              <a:solidFill>
                <a:srgbClr val="5A5A5A"/>
              </a:solidFill>
              <a:latin typeface="Helvetica Neue"/>
              <a:ea typeface="Helvetica Neue"/>
              <a:cs typeface="Helvetica Neue"/>
              <a:sym typeface="Helvetica Neue"/>
            </a:endParaRPr>
          </a:p>
        </p:txBody>
      </p:sp>
      <p:pic>
        <p:nvPicPr>
          <p:cNvPr id="506" name="Google Shape;506;p56"/>
          <p:cNvPicPr preferRelativeResize="0"/>
          <p:nvPr/>
        </p:nvPicPr>
        <p:blipFill rotWithShape="1">
          <a:blip r:embed="rId2">
            <a:alphaModFix/>
          </a:blip>
          <a:srcRect b="0" l="0" r="32723" t="0"/>
          <a:stretch/>
        </p:blipFill>
        <p:spPr>
          <a:xfrm>
            <a:off x="8143784" y="2629156"/>
            <a:ext cx="4076400" cy="3950400"/>
          </a:xfrm>
          <a:prstGeom prst="rect">
            <a:avLst/>
          </a:prstGeom>
          <a:noFill/>
          <a:ln>
            <a:noFill/>
          </a:ln>
        </p:spPr>
      </p:pic>
      <p:grpSp>
        <p:nvGrpSpPr>
          <p:cNvPr id="507" name="Google Shape;507;p56"/>
          <p:cNvGrpSpPr/>
          <p:nvPr/>
        </p:nvGrpSpPr>
        <p:grpSpPr>
          <a:xfrm>
            <a:off x="3855432" y="4813440"/>
            <a:ext cx="4941252" cy="2141411"/>
            <a:chOff x="7718507" y="9044624"/>
            <a:chExt cx="11964291" cy="5181251"/>
          </a:xfrm>
        </p:grpSpPr>
        <p:sp>
          <p:nvSpPr>
            <p:cNvPr id="508" name="Google Shape;508;p56"/>
            <p:cNvSpPr/>
            <p:nvPr/>
          </p:nvSpPr>
          <p:spPr>
            <a:xfrm>
              <a:off x="7718507" y="10812175"/>
              <a:ext cx="2997900" cy="341370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A50000">
                <a:alpha val="2275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09" name="Google Shape;509;p56"/>
            <p:cNvSpPr/>
            <p:nvPr/>
          </p:nvSpPr>
          <p:spPr>
            <a:xfrm>
              <a:off x="13598102" y="9044624"/>
              <a:ext cx="4494000" cy="5123700"/>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0" name="Google Shape;510;p56"/>
            <p:cNvSpPr/>
            <p:nvPr/>
          </p:nvSpPr>
          <p:spPr>
            <a:xfrm>
              <a:off x="10843482" y="12227365"/>
              <a:ext cx="1704000" cy="1940700"/>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1" name="Google Shape;511;p56"/>
            <p:cNvSpPr/>
            <p:nvPr/>
          </p:nvSpPr>
          <p:spPr>
            <a:xfrm>
              <a:off x="11698374" y="10494477"/>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2" name="Google Shape;512;p56"/>
            <p:cNvSpPr/>
            <p:nvPr/>
          </p:nvSpPr>
          <p:spPr>
            <a:xfrm>
              <a:off x="17978798" y="10757900"/>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grpSp>
      <p:sp>
        <p:nvSpPr>
          <p:cNvPr id="513" name="Google Shape;513;p56"/>
          <p:cNvSpPr/>
          <p:nvPr/>
        </p:nvSpPr>
        <p:spPr>
          <a:xfrm>
            <a:off x="3258007" y="6327405"/>
            <a:ext cx="570900" cy="51690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4" name="Google Shape;514;p56"/>
          <p:cNvSpPr/>
          <p:nvPr/>
        </p:nvSpPr>
        <p:spPr>
          <a:xfrm>
            <a:off x="1529810" y="5729560"/>
            <a:ext cx="559800" cy="1123500"/>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A50000">
              <a:alpha val="2549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5" name="Google Shape;515;p56"/>
          <p:cNvSpPr/>
          <p:nvPr/>
        </p:nvSpPr>
        <p:spPr>
          <a:xfrm>
            <a:off x="2164540" y="5954835"/>
            <a:ext cx="487500" cy="897900"/>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6" name="Google Shape;516;p56"/>
          <p:cNvSpPr/>
          <p:nvPr/>
        </p:nvSpPr>
        <p:spPr>
          <a:xfrm>
            <a:off x="675809" y="6070361"/>
            <a:ext cx="782100" cy="782700"/>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A50000">
              <a:alpha val="4667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7" name="Google Shape;517;p56"/>
          <p:cNvSpPr/>
          <p:nvPr/>
        </p:nvSpPr>
        <p:spPr>
          <a:xfrm>
            <a:off x="2914677" y="6278309"/>
            <a:ext cx="268200" cy="574800"/>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8" name="Google Shape;518;p56"/>
          <p:cNvSpPr/>
          <p:nvPr/>
        </p:nvSpPr>
        <p:spPr>
          <a:xfrm>
            <a:off x="2724258" y="6489144"/>
            <a:ext cx="268200" cy="363900"/>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A50000">
              <a:alpha val="1569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19" name="Google Shape;519;p56"/>
          <p:cNvSpPr/>
          <p:nvPr/>
        </p:nvSpPr>
        <p:spPr>
          <a:xfrm>
            <a:off x="222841" y="6050144"/>
            <a:ext cx="374700" cy="802800"/>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0" name="Google Shape;520;p56"/>
          <p:cNvSpPr/>
          <p:nvPr/>
        </p:nvSpPr>
        <p:spPr>
          <a:xfrm>
            <a:off x="-42592" y="6344735"/>
            <a:ext cx="374700" cy="507900"/>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A50000">
              <a:alpha val="33730"/>
            </a:srgbClr>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grpSp>
        <p:nvGrpSpPr>
          <p:cNvPr id="521" name="Google Shape;521;p56"/>
          <p:cNvGrpSpPr/>
          <p:nvPr/>
        </p:nvGrpSpPr>
        <p:grpSpPr>
          <a:xfrm>
            <a:off x="990949" y="652723"/>
            <a:ext cx="1547405" cy="513130"/>
            <a:chOff x="5813496" y="4786016"/>
            <a:chExt cx="12756843" cy="4230255"/>
          </a:xfrm>
        </p:grpSpPr>
        <p:sp>
          <p:nvSpPr>
            <p:cNvPr id="522" name="Google Shape;522;p56"/>
            <p:cNvSpPr/>
            <p:nvPr/>
          </p:nvSpPr>
          <p:spPr>
            <a:xfrm>
              <a:off x="11495246" y="562837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3" name="Google Shape;523;p56"/>
            <p:cNvSpPr/>
            <p:nvPr/>
          </p:nvSpPr>
          <p:spPr>
            <a:xfrm>
              <a:off x="8267514" y="5628312"/>
              <a:ext cx="2287500" cy="33834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4" name="Google Shape;524;p56"/>
            <p:cNvSpPr/>
            <p:nvPr/>
          </p:nvSpPr>
          <p:spPr>
            <a:xfrm>
              <a:off x="5813496" y="5628353"/>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5" name="Google Shape;525;p56"/>
            <p:cNvSpPr/>
            <p:nvPr/>
          </p:nvSpPr>
          <p:spPr>
            <a:xfrm>
              <a:off x="16270539" y="5628326"/>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6" name="Google Shape;526;p56"/>
            <p:cNvSpPr/>
            <p:nvPr/>
          </p:nvSpPr>
          <p:spPr>
            <a:xfrm>
              <a:off x="13860819" y="5628353"/>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7" name="Google Shape;527;p56"/>
            <p:cNvSpPr/>
            <p:nvPr/>
          </p:nvSpPr>
          <p:spPr>
            <a:xfrm>
              <a:off x="10699396" y="5650435"/>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sp>
          <p:nvSpPr>
            <p:cNvPr id="528" name="Google Shape;528;p56"/>
            <p:cNvSpPr/>
            <p:nvPr/>
          </p:nvSpPr>
          <p:spPr>
            <a:xfrm>
              <a:off x="10679950" y="4786016"/>
              <a:ext cx="700200" cy="7074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dk1"/>
                </a:solidFill>
                <a:latin typeface="Helvetica Neue"/>
                <a:ea typeface="Helvetica Neue"/>
                <a:cs typeface="Helvetica Neue"/>
                <a:sym typeface="Helvetica Neue"/>
              </a:endParaRPr>
            </a:p>
          </p:txBody>
        </p:sp>
      </p:grpSp>
      <p:cxnSp>
        <p:nvCxnSpPr>
          <p:cNvPr id="529" name="Google Shape;529;p56"/>
          <p:cNvCxnSpPr/>
          <p:nvPr/>
        </p:nvCxnSpPr>
        <p:spPr>
          <a:xfrm>
            <a:off x="957335" y="3970356"/>
            <a:ext cx="11222400" cy="0"/>
          </a:xfrm>
          <a:prstGeom prst="straightConnector1">
            <a:avLst/>
          </a:prstGeom>
          <a:noFill/>
          <a:ln cap="flat" cmpd="sng" w="9525">
            <a:solidFill>
              <a:srgbClr val="FFD3CB"/>
            </a:solidFill>
            <a:prstDash val="solid"/>
            <a:round/>
            <a:headEnd len="sm" w="sm" type="none"/>
            <a:tailEnd len="sm" w="sm" type="none"/>
          </a:ln>
        </p:spPr>
      </p:cxnSp>
      <p:sp>
        <p:nvSpPr>
          <p:cNvPr id="530" name="Google Shape;530;p56"/>
          <p:cNvSpPr txBox="1"/>
          <p:nvPr/>
        </p:nvSpPr>
        <p:spPr>
          <a:xfrm>
            <a:off x="997507" y="3012007"/>
            <a:ext cx="6879600" cy="877200"/>
          </a:xfrm>
          <a:prstGeom prst="rect">
            <a:avLst/>
          </a:prstGeom>
          <a:noFill/>
          <a:ln>
            <a:noFill/>
          </a:ln>
        </p:spPr>
        <p:txBody>
          <a:bodyPr anchorCtr="0" anchor="t" bIns="91425" lIns="45700" spcFirstLastPara="1" rIns="45700" wrap="square" tIns="45700">
            <a:noAutofit/>
          </a:bodyPr>
          <a:lstStyle/>
          <a:p>
            <a:pPr indent="0" lvl="0" marL="0" marR="0" rtl="0" algn="l">
              <a:lnSpc>
                <a:spcPct val="100000"/>
              </a:lnSpc>
              <a:spcBef>
                <a:spcPts val="0"/>
              </a:spcBef>
              <a:spcAft>
                <a:spcPts val="0"/>
              </a:spcAft>
              <a:buClr>
                <a:srgbClr val="FFFFFF"/>
              </a:buClr>
              <a:buFont typeface="Helvetica Neue"/>
              <a:buNone/>
            </a:pPr>
            <a:r>
              <a:rPr b="0" i="0" lang="en-US" sz="4800" u="none" cap="none" strike="noStrike">
                <a:solidFill>
                  <a:srgbClr val="FFFFFF"/>
                </a:solidFill>
                <a:latin typeface="Helvetica Neue"/>
                <a:ea typeface="Helvetica Neue"/>
                <a:cs typeface="Helvetica Neue"/>
                <a:sym typeface="Helvetica Neue"/>
              </a:rPr>
              <a:t>Thank you</a:t>
            </a:r>
            <a:endParaRPr sz="19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2 2 1 1 2 2 1 1 1 1">
  <p:cSld name="Quote 2 2 1 1 2 2 1 1 1 1">
    <p:spTree>
      <p:nvGrpSpPr>
        <p:cNvPr id="531" name="Shape 531"/>
        <p:cNvGrpSpPr/>
        <p:nvPr/>
      </p:nvGrpSpPr>
      <p:grpSpPr>
        <a:xfrm>
          <a:off x="0" y="0"/>
          <a:ext cx="0" cy="0"/>
          <a:chOff x="0" y="0"/>
          <a:chExt cx="0" cy="0"/>
        </a:xfrm>
      </p:grpSpPr>
      <p:pic>
        <p:nvPicPr>
          <p:cNvPr id="532" name="Google Shape;532;p57"/>
          <p:cNvPicPr preferRelativeResize="0"/>
          <p:nvPr/>
        </p:nvPicPr>
        <p:blipFill rotWithShape="1">
          <a:blip r:embed="rId2">
            <a:alphaModFix/>
          </a:blip>
          <a:srcRect b="0" l="0" r="0" t="0"/>
          <a:stretch/>
        </p:blipFill>
        <p:spPr>
          <a:xfrm>
            <a:off x="0" y="0"/>
            <a:ext cx="12179400" cy="6858000"/>
          </a:xfrm>
          <a:prstGeom prst="rect">
            <a:avLst/>
          </a:prstGeom>
          <a:noFill/>
          <a:ln>
            <a:noFill/>
          </a:ln>
        </p:spPr>
      </p:pic>
      <p:pic>
        <p:nvPicPr>
          <p:cNvPr descr="logo_lockup_cloud_light.png" id="533" name="Google Shape;533;p57"/>
          <p:cNvPicPr preferRelativeResize="0"/>
          <p:nvPr/>
        </p:nvPicPr>
        <p:blipFill rotWithShape="1">
          <a:blip r:embed="rId3">
            <a:alphaModFix/>
          </a:blip>
          <a:srcRect b="0" l="0" r="0" t="0"/>
          <a:stretch/>
        </p:blipFill>
        <p:spPr>
          <a:xfrm>
            <a:off x="11027734" y="6551651"/>
            <a:ext cx="1063800" cy="306300"/>
          </a:xfrm>
          <a:prstGeom prst="rect">
            <a:avLst/>
          </a:prstGeom>
          <a:noFill/>
          <a:ln>
            <a:noFill/>
          </a:ln>
        </p:spPr>
      </p:pic>
      <p:sp>
        <p:nvSpPr>
          <p:cNvPr id="534" name="Google Shape;534;p57"/>
          <p:cNvSpPr txBox="1"/>
          <p:nvPr>
            <p:ph type="title"/>
          </p:nvPr>
        </p:nvSpPr>
        <p:spPr>
          <a:xfrm>
            <a:off x="1069784" y="584433"/>
            <a:ext cx="7819800" cy="35613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4000" u="none" cap="none" strike="noStrike">
                <a:solidFill>
                  <a:srgbClr val="757575"/>
                </a:solidFill>
                <a:latin typeface="Roboto"/>
                <a:ea typeface="Roboto"/>
                <a:cs typeface="Roboto"/>
                <a:sym typeface="Roboto"/>
              </a:defRPr>
            </a:lvl1pPr>
            <a:lvl2pPr indent="0" lvl="1" rtl="0">
              <a:spcBef>
                <a:spcPts val="0"/>
              </a:spcBef>
              <a:spcAft>
                <a:spcPts val="0"/>
              </a:spcAft>
              <a:buClr>
                <a:srgbClr val="FFFFFF"/>
              </a:buClr>
              <a:buSzPts val="1900"/>
              <a:buFont typeface="Arial"/>
              <a:buNone/>
              <a:defRPr sz="4500">
                <a:solidFill>
                  <a:srgbClr val="FFFFFF"/>
                </a:solidFill>
              </a:defRPr>
            </a:lvl2pPr>
            <a:lvl3pPr indent="0" lvl="2" rtl="0">
              <a:spcBef>
                <a:spcPts val="0"/>
              </a:spcBef>
              <a:spcAft>
                <a:spcPts val="0"/>
              </a:spcAft>
              <a:buClr>
                <a:srgbClr val="FFFFFF"/>
              </a:buClr>
              <a:buSzPts val="1900"/>
              <a:buFont typeface="Arial"/>
              <a:buNone/>
              <a:defRPr sz="4500">
                <a:solidFill>
                  <a:srgbClr val="FFFFFF"/>
                </a:solidFill>
              </a:defRPr>
            </a:lvl3pPr>
            <a:lvl4pPr indent="0" lvl="3" rtl="0">
              <a:spcBef>
                <a:spcPts val="0"/>
              </a:spcBef>
              <a:spcAft>
                <a:spcPts val="0"/>
              </a:spcAft>
              <a:buClr>
                <a:srgbClr val="FFFFFF"/>
              </a:buClr>
              <a:buSzPts val="1900"/>
              <a:buFont typeface="Arial"/>
              <a:buNone/>
              <a:defRPr sz="4500">
                <a:solidFill>
                  <a:srgbClr val="FFFFFF"/>
                </a:solidFill>
              </a:defRPr>
            </a:lvl4pPr>
            <a:lvl5pPr indent="0" lvl="4" rtl="0">
              <a:spcBef>
                <a:spcPts val="0"/>
              </a:spcBef>
              <a:spcAft>
                <a:spcPts val="0"/>
              </a:spcAft>
              <a:buClr>
                <a:srgbClr val="FFFFFF"/>
              </a:buClr>
              <a:buSzPts val="1900"/>
              <a:buFont typeface="Arial"/>
              <a:buNone/>
              <a:defRPr sz="4500">
                <a:solidFill>
                  <a:srgbClr val="FFFFFF"/>
                </a:solidFill>
              </a:defRPr>
            </a:lvl5pPr>
            <a:lvl6pPr indent="0" lvl="5" rtl="0">
              <a:spcBef>
                <a:spcPts val="0"/>
              </a:spcBef>
              <a:spcAft>
                <a:spcPts val="0"/>
              </a:spcAft>
              <a:buClr>
                <a:srgbClr val="FFFFFF"/>
              </a:buClr>
              <a:buSzPts val="1900"/>
              <a:buFont typeface="Arial"/>
              <a:buNone/>
              <a:defRPr sz="4500">
                <a:solidFill>
                  <a:srgbClr val="FFFFFF"/>
                </a:solidFill>
              </a:defRPr>
            </a:lvl6pPr>
            <a:lvl7pPr indent="0" lvl="6" rtl="0">
              <a:spcBef>
                <a:spcPts val="0"/>
              </a:spcBef>
              <a:spcAft>
                <a:spcPts val="0"/>
              </a:spcAft>
              <a:buClr>
                <a:srgbClr val="FFFFFF"/>
              </a:buClr>
              <a:buSzPts val="1900"/>
              <a:buFont typeface="Arial"/>
              <a:buNone/>
              <a:defRPr sz="4500">
                <a:solidFill>
                  <a:srgbClr val="FFFFFF"/>
                </a:solidFill>
              </a:defRPr>
            </a:lvl7pPr>
            <a:lvl8pPr indent="0" lvl="7" rtl="0">
              <a:spcBef>
                <a:spcPts val="0"/>
              </a:spcBef>
              <a:spcAft>
                <a:spcPts val="0"/>
              </a:spcAft>
              <a:buClr>
                <a:srgbClr val="FFFFFF"/>
              </a:buClr>
              <a:buSzPts val="1900"/>
              <a:buFont typeface="Arial"/>
              <a:buNone/>
              <a:defRPr sz="4500">
                <a:solidFill>
                  <a:srgbClr val="FFFFFF"/>
                </a:solidFill>
              </a:defRPr>
            </a:lvl8pPr>
            <a:lvl9pPr indent="0" lvl="8" rtl="0">
              <a:spcBef>
                <a:spcPts val="0"/>
              </a:spcBef>
              <a:spcAft>
                <a:spcPts val="0"/>
              </a:spcAft>
              <a:buClr>
                <a:srgbClr val="FFFFFF"/>
              </a:buClr>
              <a:buSzPts val="1900"/>
              <a:buFont typeface="Arial"/>
              <a:buNone/>
              <a:defRPr sz="4500">
                <a:solidFill>
                  <a:srgbClr val="FFFFFF"/>
                </a:solidFill>
              </a:defRPr>
            </a:lvl9pPr>
          </a:lstStyle>
          <a:p/>
        </p:txBody>
      </p:sp>
      <p:pic>
        <p:nvPicPr>
          <p:cNvPr descr="logo_lockup_cloud_dark.png" id="535" name="Google Shape;535;p57"/>
          <p:cNvPicPr preferRelativeResize="0"/>
          <p:nvPr/>
        </p:nvPicPr>
        <p:blipFill rotWithShape="1">
          <a:blip r:embed="rId4">
            <a:alphaModFix/>
          </a:blip>
          <a:srcRect b="0" l="0" r="0" t="0"/>
          <a:stretch/>
        </p:blipFill>
        <p:spPr>
          <a:xfrm>
            <a:off x="11034627" y="6551567"/>
            <a:ext cx="1063800" cy="306300"/>
          </a:xfrm>
          <a:prstGeom prst="rect">
            <a:avLst/>
          </a:prstGeom>
          <a:noFill/>
          <a:ln>
            <a:noFill/>
          </a:ln>
        </p:spPr>
      </p:pic>
      <p:pic>
        <p:nvPicPr>
          <p:cNvPr descr="next_2017_logo_blue_wo_gc.png" id="536" name="Google Shape;536;p57"/>
          <p:cNvPicPr preferRelativeResize="0"/>
          <p:nvPr/>
        </p:nvPicPr>
        <p:blipFill rotWithShape="1">
          <a:blip r:embed="rId5">
            <a:alphaModFix/>
          </a:blip>
          <a:srcRect b="10" l="0" r="0" t="0"/>
          <a:stretch/>
        </p:blipFill>
        <p:spPr>
          <a:xfrm>
            <a:off x="140920" y="6493698"/>
            <a:ext cx="676800" cy="249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Divider">
  <p:cSld name="Main Divider">
    <p:spTree>
      <p:nvGrpSpPr>
        <p:cNvPr id="537" name="Shape 537"/>
        <p:cNvGrpSpPr/>
        <p:nvPr/>
      </p:nvGrpSpPr>
      <p:grpSpPr>
        <a:xfrm>
          <a:off x="0" y="0"/>
          <a:ext cx="0" cy="0"/>
          <a:chOff x="0" y="0"/>
          <a:chExt cx="0" cy="0"/>
        </a:xfrm>
      </p:grpSpPr>
      <p:grpSp>
        <p:nvGrpSpPr>
          <p:cNvPr id="538" name="Google Shape;538;p58"/>
          <p:cNvGrpSpPr/>
          <p:nvPr/>
        </p:nvGrpSpPr>
        <p:grpSpPr>
          <a:xfrm>
            <a:off x="-13834" y="-10766"/>
            <a:ext cx="12206563" cy="6892994"/>
            <a:chOff x="-10387" y="-8075"/>
            <a:chExt cx="9164775" cy="5169875"/>
          </a:xfrm>
        </p:grpSpPr>
        <p:sp>
          <p:nvSpPr>
            <p:cNvPr id="539" name="Google Shape;539;p58"/>
            <p:cNvSpPr/>
            <p:nvPr/>
          </p:nvSpPr>
          <p:spPr>
            <a:xfrm>
              <a:off x="-10312" y="-8075"/>
              <a:ext cx="9164700" cy="5159700"/>
            </a:xfrm>
            <a:custGeom>
              <a:rect b="b" l="l" r="r" t="t"/>
              <a:pathLst>
                <a:path extrusionOk="0" h="120000" w="120000">
                  <a:moveTo>
                    <a:pt x="0" y="0"/>
                  </a:moveTo>
                  <a:lnTo>
                    <a:pt x="0" y="120000"/>
                  </a:lnTo>
                  <a:lnTo>
                    <a:pt x="120000" y="120000"/>
                  </a:lnTo>
                  <a:close/>
                </a:path>
              </a:pathLst>
            </a:custGeom>
            <a:solidFill>
              <a:srgbClr val="333333"/>
            </a:solidFill>
            <a:ln>
              <a:noFill/>
            </a:ln>
          </p:spPr>
        </p:sp>
        <p:sp>
          <p:nvSpPr>
            <p:cNvPr id="540" name="Google Shape;540;p58"/>
            <p:cNvSpPr/>
            <p:nvPr/>
          </p:nvSpPr>
          <p:spPr>
            <a:xfrm rot="10800000">
              <a:off x="-10387" y="2100"/>
              <a:ext cx="9164700" cy="5159700"/>
            </a:xfrm>
            <a:custGeom>
              <a:rect b="b" l="l" r="r" t="t"/>
              <a:pathLst>
                <a:path extrusionOk="0" h="120000" w="120000">
                  <a:moveTo>
                    <a:pt x="0" y="0"/>
                  </a:moveTo>
                  <a:lnTo>
                    <a:pt x="0" y="120000"/>
                  </a:lnTo>
                  <a:lnTo>
                    <a:pt x="120000" y="120000"/>
                  </a:lnTo>
                  <a:close/>
                </a:path>
              </a:pathLst>
            </a:custGeom>
            <a:solidFill>
              <a:srgbClr val="404040"/>
            </a:solidFill>
            <a:ln>
              <a:noFill/>
            </a:ln>
          </p:spPr>
        </p:sp>
      </p:grpSp>
      <p:pic>
        <p:nvPicPr>
          <p:cNvPr descr="logo_lockup_cloud_light.png" id="541" name="Google Shape;541;p58"/>
          <p:cNvPicPr preferRelativeResize="0"/>
          <p:nvPr/>
        </p:nvPicPr>
        <p:blipFill rotWithShape="1">
          <a:blip r:embed="rId2">
            <a:alphaModFix/>
          </a:blip>
          <a:srcRect b="0" l="0" r="0" t="0"/>
          <a:stretch/>
        </p:blipFill>
        <p:spPr>
          <a:xfrm>
            <a:off x="11027734" y="6551651"/>
            <a:ext cx="1063800" cy="306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ange" showMasterSp="0">
  <p:cSld name="Section Header Orange">
    <p:spTree>
      <p:nvGrpSpPr>
        <p:cNvPr id="129" name="Shape 129"/>
        <p:cNvGrpSpPr/>
        <p:nvPr/>
      </p:nvGrpSpPr>
      <p:grpSpPr>
        <a:xfrm>
          <a:off x="0" y="0"/>
          <a:ext cx="0" cy="0"/>
          <a:chOff x="0" y="0"/>
          <a:chExt cx="0" cy="0"/>
        </a:xfrm>
      </p:grpSpPr>
      <p:sp>
        <p:nvSpPr>
          <p:cNvPr id="130" name="Google Shape;130;p7"/>
          <p:cNvSpPr/>
          <p:nvPr/>
        </p:nvSpPr>
        <p:spPr>
          <a:xfrm>
            <a:off x="0" y="-7471"/>
            <a:ext cx="12197569" cy="6880861"/>
          </a:xfrm>
          <a:prstGeom prst="rect">
            <a:avLst/>
          </a:prstGeom>
          <a:gradFill>
            <a:gsLst>
              <a:gs pos="0">
                <a:schemeClr val="dk2"/>
              </a:gs>
              <a:gs pos="36000">
                <a:schemeClr val="dk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spcBef>
                <a:spcPts val="0"/>
              </a:spcBef>
              <a:spcAft>
                <a:spcPts val="0"/>
              </a:spcAft>
              <a:buNone/>
            </a:pPr>
            <a:r>
              <a:t/>
            </a:r>
            <a:endParaRPr sz="700">
              <a:solidFill>
                <a:srgbClr val="5A5A5A"/>
              </a:solidFill>
              <a:latin typeface="Helvetica Neue"/>
              <a:ea typeface="Helvetica Neue"/>
              <a:cs typeface="Helvetica Neue"/>
              <a:sym typeface="Helvetica Neue"/>
            </a:endParaRPr>
          </a:p>
        </p:txBody>
      </p:sp>
      <p:sp>
        <p:nvSpPr>
          <p:cNvPr id="131" name="Google Shape;131;p7"/>
          <p:cNvSpPr txBox="1"/>
          <p:nvPr>
            <p:ph type="title"/>
          </p:nvPr>
        </p:nvSpPr>
        <p:spPr>
          <a:xfrm>
            <a:off x="950916" y="2318168"/>
            <a:ext cx="8244033" cy="180797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Helvetica Neue"/>
              <a:buNone/>
              <a:defRPr b="0" i="0" sz="4000" u="none" cap="none" strike="noStrike">
                <a:solidFill>
                  <a:schemeClr val="lt1"/>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7"/>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FF7D63"/>
                </a:solidFill>
                <a:latin typeface="Helvetica Neue"/>
                <a:ea typeface="Helvetica Neue"/>
                <a:cs typeface="Helvetica Neue"/>
                <a:sym typeface="Helvetica Neue"/>
              </a:defRPr>
            </a:lvl1pPr>
            <a:lvl2pPr indent="0" lvl="1" marL="0" marR="0" rtl="0" algn="r">
              <a:spcBef>
                <a:spcPts val="0"/>
              </a:spcBef>
              <a:buNone/>
              <a:defRPr b="0" i="0" sz="1000">
                <a:solidFill>
                  <a:srgbClr val="FF7D63"/>
                </a:solidFill>
                <a:latin typeface="Helvetica Neue"/>
                <a:ea typeface="Helvetica Neue"/>
                <a:cs typeface="Helvetica Neue"/>
                <a:sym typeface="Helvetica Neue"/>
              </a:defRPr>
            </a:lvl2pPr>
            <a:lvl3pPr indent="0" lvl="2" marL="0" marR="0" rtl="0" algn="r">
              <a:spcBef>
                <a:spcPts val="0"/>
              </a:spcBef>
              <a:buNone/>
              <a:defRPr b="0" i="0" sz="1000">
                <a:solidFill>
                  <a:srgbClr val="FF7D63"/>
                </a:solidFill>
                <a:latin typeface="Helvetica Neue"/>
                <a:ea typeface="Helvetica Neue"/>
                <a:cs typeface="Helvetica Neue"/>
                <a:sym typeface="Helvetica Neue"/>
              </a:defRPr>
            </a:lvl3pPr>
            <a:lvl4pPr indent="0" lvl="3" marL="0" marR="0" rtl="0" algn="r">
              <a:spcBef>
                <a:spcPts val="0"/>
              </a:spcBef>
              <a:buNone/>
              <a:defRPr b="0" i="0" sz="1000">
                <a:solidFill>
                  <a:srgbClr val="FF7D63"/>
                </a:solidFill>
                <a:latin typeface="Helvetica Neue"/>
                <a:ea typeface="Helvetica Neue"/>
                <a:cs typeface="Helvetica Neue"/>
                <a:sym typeface="Helvetica Neue"/>
              </a:defRPr>
            </a:lvl4pPr>
            <a:lvl5pPr indent="0" lvl="4" marL="0" marR="0" rtl="0" algn="r">
              <a:spcBef>
                <a:spcPts val="0"/>
              </a:spcBef>
              <a:buNone/>
              <a:defRPr b="0" i="0" sz="1000">
                <a:solidFill>
                  <a:srgbClr val="FF7D63"/>
                </a:solidFill>
                <a:latin typeface="Helvetica Neue"/>
                <a:ea typeface="Helvetica Neue"/>
                <a:cs typeface="Helvetica Neue"/>
                <a:sym typeface="Helvetica Neue"/>
              </a:defRPr>
            </a:lvl5pPr>
            <a:lvl6pPr indent="0" lvl="5" marL="0" marR="0" rtl="0" algn="r">
              <a:spcBef>
                <a:spcPts val="0"/>
              </a:spcBef>
              <a:buNone/>
              <a:defRPr b="0" i="0" sz="1000">
                <a:solidFill>
                  <a:srgbClr val="FF7D63"/>
                </a:solidFill>
                <a:latin typeface="Helvetica Neue"/>
                <a:ea typeface="Helvetica Neue"/>
                <a:cs typeface="Helvetica Neue"/>
                <a:sym typeface="Helvetica Neue"/>
              </a:defRPr>
            </a:lvl6pPr>
            <a:lvl7pPr indent="0" lvl="6" marL="0" marR="0" rtl="0" algn="r">
              <a:spcBef>
                <a:spcPts val="0"/>
              </a:spcBef>
              <a:buNone/>
              <a:defRPr b="0" i="0" sz="1000">
                <a:solidFill>
                  <a:srgbClr val="FF7D63"/>
                </a:solidFill>
                <a:latin typeface="Helvetica Neue"/>
                <a:ea typeface="Helvetica Neue"/>
                <a:cs typeface="Helvetica Neue"/>
                <a:sym typeface="Helvetica Neue"/>
              </a:defRPr>
            </a:lvl7pPr>
            <a:lvl8pPr indent="0" lvl="7" marL="0" marR="0" rtl="0" algn="r">
              <a:spcBef>
                <a:spcPts val="0"/>
              </a:spcBef>
              <a:buNone/>
              <a:defRPr b="0" i="0" sz="1000">
                <a:solidFill>
                  <a:srgbClr val="FF7D63"/>
                </a:solidFill>
                <a:latin typeface="Helvetica Neue"/>
                <a:ea typeface="Helvetica Neue"/>
                <a:cs typeface="Helvetica Neue"/>
                <a:sym typeface="Helvetica Neue"/>
              </a:defRPr>
            </a:lvl8pPr>
            <a:lvl9pPr indent="0" lvl="8" marL="0" marR="0" rtl="0" algn="r">
              <a:spcBef>
                <a:spcPts val="0"/>
              </a:spcBef>
              <a:buNone/>
              <a:defRPr b="0" i="0" sz="1000">
                <a:solidFill>
                  <a:srgbClr val="FF7D6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7"/>
          <p:cNvGrpSpPr/>
          <p:nvPr/>
        </p:nvGrpSpPr>
        <p:grpSpPr>
          <a:xfrm>
            <a:off x="584385" y="6495990"/>
            <a:ext cx="596414" cy="202020"/>
            <a:chOff x="-6" y="-2"/>
            <a:chExt cx="1194070" cy="404037"/>
          </a:xfrm>
        </p:grpSpPr>
        <p:sp>
          <p:nvSpPr>
            <p:cNvPr id="134" name="Google Shape;134;p7"/>
            <p:cNvSpPr/>
            <p:nvPr/>
          </p:nvSpPr>
          <p:spPr>
            <a:xfrm>
              <a:off x="531819" y="86925"/>
              <a:ext cx="212939" cy="31711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35" name="Google Shape;135;p7"/>
            <p:cNvSpPr/>
            <p:nvPr/>
          </p:nvSpPr>
          <p:spPr>
            <a:xfrm>
              <a:off x="229698" y="86915"/>
              <a:ext cx="214113" cy="316702"/>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36" name="Google Shape;136;p7"/>
            <p:cNvSpPr/>
            <p:nvPr/>
          </p:nvSpPr>
          <p:spPr>
            <a:xfrm>
              <a:off x="-6" y="86923"/>
              <a:ext cx="213980" cy="232128"/>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37" name="Google Shape;137;p7"/>
            <p:cNvSpPr/>
            <p:nvPr/>
          </p:nvSpPr>
          <p:spPr>
            <a:xfrm>
              <a:off x="978794" y="86917"/>
              <a:ext cx="215270" cy="231671"/>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38" name="Google Shape;138;p7"/>
            <p:cNvSpPr/>
            <p:nvPr/>
          </p:nvSpPr>
          <p:spPr>
            <a:xfrm>
              <a:off x="753242" y="86923"/>
              <a:ext cx="214203" cy="231166"/>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39" name="Google Shape;139;p7"/>
            <p:cNvSpPr/>
            <p:nvPr/>
          </p:nvSpPr>
          <p:spPr>
            <a:xfrm>
              <a:off x="457329" y="88986"/>
              <a:ext cx="60136" cy="226445"/>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40" name="Google Shape;140;p7"/>
            <p:cNvSpPr/>
            <p:nvPr/>
          </p:nvSpPr>
          <p:spPr>
            <a:xfrm>
              <a:off x="452969" y="-2"/>
              <a:ext cx="67856" cy="67856"/>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41" name="Google Shape;141;p7"/>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7D63"/>
                </a:solidFill>
                <a:latin typeface="Helvetica Neue"/>
                <a:ea typeface="Helvetica Neue"/>
                <a:cs typeface="Helvetica Neue"/>
                <a:sym typeface="Helvetica Neue"/>
              </a:rPr>
              <a:t>©2016 Apigee Corp. All Rights Reserved. </a:t>
            </a:r>
            <a:endParaRPr sz="900">
              <a:solidFill>
                <a:srgbClr val="FF7D63"/>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42" name="Shape 142"/>
        <p:cNvGrpSpPr/>
        <p:nvPr/>
      </p:nvGrpSpPr>
      <p:grpSpPr>
        <a:xfrm>
          <a:off x="0" y="0"/>
          <a:ext cx="0" cy="0"/>
          <a:chOff x="0" y="0"/>
          <a:chExt cx="0" cy="0"/>
        </a:xfrm>
      </p:grpSpPr>
      <p:sp>
        <p:nvSpPr>
          <p:cNvPr id="143" name="Google Shape;143;p8"/>
          <p:cNvSpPr txBox="1"/>
          <p:nvPr>
            <p:ph type="title"/>
          </p:nvPr>
        </p:nvSpPr>
        <p:spPr>
          <a:xfrm>
            <a:off x="477608" y="264368"/>
            <a:ext cx="10387113" cy="6746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4" name="Google Shape;144;p8"/>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8"/>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p:cSld name="2 Column">
    <p:spTree>
      <p:nvGrpSpPr>
        <p:cNvPr id="146" name="Shape 146"/>
        <p:cNvGrpSpPr/>
        <p:nvPr/>
      </p:nvGrpSpPr>
      <p:grpSpPr>
        <a:xfrm>
          <a:off x="0" y="0"/>
          <a:ext cx="0" cy="0"/>
          <a:chOff x="0" y="0"/>
          <a:chExt cx="0" cy="0"/>
        </a:xfrm>
      </p:grpSpPr>
      <p:sp>
        <p:nvSpPr>
          <p:cNvPr id="147" name="Google Shape;147;p9"/>
          <p:cNvSpPr txBox="1"/>
          <p:nvPr>
            <p:ph idx="1" type="body"/>
          </p:nvPr>
        </p:nvSpPr>
        <p:spPr>
          <a:xfrm>
            <a:off x="477608" y="1195427"/>
            <a:ext cx="5252782" cy="4482778"/>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9pPr>
          </a:lstStyle>
          <a:p/>
        </p:txBody>
      </p:sp>
      <p:sp>
        <p:nvSpPr>
          <p:cNvPr id="148" name="Google Shape;148;p9"/>
          <p:cNvSpPr txBox="1"/>
          <p:nvPr>
            <p:ph idx="2" type="body"/>
          </p:nvPr>
        </p:nvSpPr>
        <p:spPr>
          <a:xfrm>
            <a:off x="6049293" y="1195429"/>
            <a:ext cx="5464903" cy="4482779"/>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9pPr>
          </a:lstStyle>
          <a:p/>
        </p:txBody>
      </p:sp>
      <p:sp>
        <p:nvSpPr>
          <p:cNvPr id="149" name="Google Shape;149;p9"/>
          <p:cNvSpPr txBox="1"/>
          <p:nvPr>
            <p:ph type="title"/>
          </p:nvPr>
        </p:nvSpPr>
        <p:spPr>
          <a:xfrm>
            <a:off x="477608" y="264368"/>
            <a:ext cx="10387113" cy="6746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0" name="Google Shape;150;p9"/>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9"/>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point slide">
  <p:cSld name="single point slide">
    <p:spTree>
      <p:nvGrpSpPr>
        <p:cNvPr id="152" name="Shape 152"/>
        <p:cNvGrpSpPr/>
        <p:nvPr/>
      </p:nvGrpSpPr>
      <p:grpSpPr>
        <a:xfrm>
          <a:off x="0" y="0"/>
          <a:ext cx="0" cy="0"/>
          <a:chOff x="0" y="0"/>
          <a:chExt cx="0" cy="0"/>
        </a:xfrm>
      </p:grpSpPr>
      <p:sp>
        <p:nvSpPr>
          <p:cNvPr id="153" name="Google Shape;153;p10"/>
          <p:cNvSpPr txBox="1"/>
          <p:nvPr>
            <p:ph type="title"/>
          </p:nvPr>
        </p:nvSpPr>
        <p:spPr>
          <a:xfrm>
            <a:off x="865161" y="2232425"/>
            <a:ext cx="9820637" cy="2390192"/>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40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4" name="Google Shape;154;p10"/>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a:solidFill>
                  <a:srgbClr val="BDBDBD"/>
                </a:solidFill>
                <a:latin typeface="Helvetica Neue"/>
                <a:ea typeface="Helvetica Neue"/>
                <a:cs typeface="Helvetica Neue"/>
                <a:sym typeface="Helvetica Neue"/>
              </a:defRPr>
            </a:lvl1pPr>
            <a:lvl2pPr indent="0" lvl="1" marL="0" marR="0" rtl="0" algn="r">
              <a:spcBef>
                <a:spcPts val="0"/>
              </a:spcBef>
              <a:buNone/>
              <a:defRPr b="0" i="0" sz="1000">
                <a:solidFill>
                  <a:srgbClr val="BDBDBD"/>
                </a:solidFill>
                <a:latin typeface="Helvetica Neue"/>
                <a:ea typeface="Helvetica Neue"/>
                <a:cs typeface="Helvetica Neue"/>
                <a:sym typeface="Helvetica Neue"/>
              </a:defRPr>
            </a:lvl2pPr>
            <a:lvl3pPr indent="0" lvl="2" marL="0" marR="0" rtl="0" algn="r">
              <a:spcBef>
                <a:spcPts val="0"/>
              </a:spcBef>
              <a:buNone/>
              <a:defRPr b="0" i="0" sz="1000">
                <a:solidFill>
                  <a:srgbClr val="BDBDBD"/>
                </a:solidFill>
                <a:latin typeface="Helvetica Neue"/>
                <a:ea typeface="Helvetica Neue"/>
                <a:cs typeface="Helvetica Neue"/>
                <a:sym typeface="Helvetica Neue"/>
              </a:defRPr>
            </a:lvl3pPr>
            <a:lvl4pPr indent="0" lvl="3" marL="0" marR="0" rtl="0" algn="r">
              <a:spcBef>
                <a:spcPts val="0"/>
              </a:spcBef>
              <a:buNone/>
              <a:defRPr b="0" i="0" sz="1000">
                <a:solidFill>
                  <a:srgbClr val="BDBDBD"/>
                </a:solidFill>
                <a:latin typeface="Helvetica Neue"/>
                <a:ea typeface="Helvetica Neue"/>
                <a:cs typeface="Helvetica Neue"/>
                <a:sym typeface="Helvetica Neue"/>
              </a:defRPr>
            </a:lvl4pPr>
            <a:lvl5pPr indent="0" lvl="4" marL="0" marR="0" rtl="0" algn="r">
              <a:spcBef>
                <a:spcPts val="0"/>
              </a:spcBef>
              <a:buNone/>
              <a:defRPr b="0" i="0" sz="1000">
                <a:solidFill>
                  <a:srgbClr val="BDBDBD"/>
                </a:solidFill>
                <a:latin typeface="Helvetica Neue"/>
                <a:ea typeface="Helvetica Neue"/>
                <a:cs typeface="Helvetica Neue"/>
                <a:sym typeface="Helvetica Neue"/>
              </a:defRPr>
            </a:lvl5pPr>
            <a:lvl6pPr indent="0" lvl="5" marL="0" marR="0" rtl="0" algn="r">
              <a:spcBef>
                <a:spcPts val="0"/>
              </a:spcBef>
              <a:buNone/>
              <a:defRPr b="0" i="0" sz="1000">
                <a:solidFill>
                  <a:srgbClr val="BDBDBD"/>
                </a:solidFill>
                <a:latin typeface="Helvetica Neue"/>
                <a:ea typeface="Helvetica Neue"/>
                <a:cs typeface="Helvetica Neue"/>
                <a:sym typeface="Helvetica Neue"/>
              </a:defRPr>
            </a:lvl6pPr>
            <a:lvl7pPr indent="0" lvl="6" marL="0" marR="0" rtl="0" algn="r">
              <a:spcBef>
                <a:spcPts val="0"/>
              </a:spcBef>
              <a:buNone/>
              <a:defRPr b="0" i="0" sz="1000">
                <a:solidFill>
                  <a:srgbClr val="BDBDBD"/>
                </a:solidFill>
                <a:latin typeface="Helvetica Neue"/>
                <a:ea typeface="Helvetica Neue"/>
                <a:cs typeface="Helvetica Neue"/>
                <a:sym typeface="Helvetica Neue"/>
              </a:defRPr>
            </a:lvl7pPr>
            <a:lvl8pPr indent="0" lvl="7" marL="0" marR="0" rtl="0" algn="r">
              <a:spcBef>
                <a:spcPts val="0"/>
              </a:spcBef>
              <a:buNone/>
              <a:defRPr b="0" i="0" sz="1000">
                <a:solidFill>
                  <a:srgbClr val="BDBDBD"/>
                </a:solidFill>
                <a:latin typeface="Helvetica Neue"/>
                <a:ea typeface="Helvetica Neue"/>
                <a:cs typeface="Helvetica Neue"/>
                <a:sym typeface="Helvetica Neue"/>
              </a:defRPr>
            </a:lvl8pPr>
            <a:lvl9pPr indent="0" lvl="8" marL="0" marR="0" rtl="0" algn="r">
              <a:spcBef>
                <a:spcPts val="0"/>
              </a:spcBef>
              <a:buNone/>
              <a:defRPr b="0" i="0" sz="1000">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10"/>
          <p:cNvSpPr/>
          <p:nvPr/>
        </p:nvSpPr>
        <p:spPr>
          <a:xfrm>
            <a:off x="9217268" y="6521907"/>
            <a:ext cx="2248399"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BFBFBF"/>
                </a:solidFill>
                <a:latin typeface="Helvetica Neue"/>
                <a:ea typeface="Helvetica Neue"/>
                <a:cs typeface="Helvetica Neue"/>
                <a:sym typeface="Helvetica Neue"/>
              </a:rPr>
              <a:t>©2016 Apigee Corp. All Rights Reserved. </a:t>
            </a:r>
            <a:endParaRPr sz="900">
              <a:solidFill>
                <a:srgbClr val="BFBFB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slideLayout" Target="../slideLayouts/slideLayout53.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1" Type="http://schemas.openxmlformats.org/officeDocument/2006/relationships/slideLayout" Target="../slideLayouts/slideLayout55.xml"/><Relationship Id="rId30" Type="http://schemas.openxmlformats.org/officeDocument/2006/relationships/slideLayout" Target="../slideLayouts/slideLayout54.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32" Type="http://schemas.openxmlformats.org/officeDocument/2006/relationships/theme" Target="../theme/theme3.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7608" y="264368"/>
            <a:ext cx="10387113" cy="6746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6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77607" y="1347416"/>
            <a:ext cx="10387114" cy="4703415"/>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12" name="Google Shape;12;p1"/>
          <p:cNvSpPr txBox="1"/>
          <p:nvPr>
            <p:ph idx="11" type="ftr"/>
          </p:nvPr>
        </p:nvSpPr>
        <p:spPr>
          <a:xfrm>
            <a:off x="7401523" y="6457146"/>
            <a:ext cx="3856778" cy="365125"/>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900" u="none" cap="none" strike="noStrike">
                <a:solidFill>
                  <a:srgbClr val="BFBFBF"/>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2pPr>
            <a:lvl3pPr indent="0" lvl="2" marL="9144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3pPr>
            <a:lvl4pPr indent="0" lvl="3" marL="13716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4pPr>
            <a:lvl5pPr indent="0" lvl="4" marL="18288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5pPr>
            <a:lvl6pPr indent="0" lvl="5" marL="22860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6pPr>
            <a:lvl7pPr indent="0" lvl="6" marL="27432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7pPr>
            <a:lvl8pPr indent="0" lvl="7" marL="32004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8pPr>
            <a:lvl9pPr indent="0" lvl="8" marL="3657600"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9pPr>
          </a:lstStyle>
          <a:p/>
        </p:txBody>
      </p:sp>
      <p:grpSp>
        <p:nvGrpSpPr>
          <p:cNvPr id="13" name="Google Shape;13;p1"/>
          <p:cNvGrpSpPr/>
          <p:nvPr/>
        </p:nvGrpSpPr>
        <p:grpSpPr>
          <a:xfrm>
            <a:off x="584385" y="6495990"/>
            <a:ext cx="596414" cy="202020"/>
            <a:chOff x="-6" y="-2"/>
            <a:chExt cx="1194070" cy="404037"/>
          </a:xfrm>
        </p:grpSpPr>
        <p:sp>
          <p:nvSpPr>
            <p:cNvPr id="14" name="Google Shape;14;p1"/>
            <p:cNvSpPr/>
            <p:nvPr/>
          </p:nvSpPr>
          <p:spPr>
            <a:xfrm>
              <a:off x="531819" y="86925"/>
              <a:ext cx="212939" cy="31711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5" name="Google Shape;15;p1"/>
            <p:cNvSpPr/>
            <p:nvPr/>
          </p:nvSpPr>
          <p:spPr>
            <a:xfrm>
              <a:off x="229698" y="86915"/>
              <a:ext cx="214113" cy="316702"/>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6" name="Google Shape;16;p1"/>
            <p:cNvSpPr/>
            <p:nvPr/>
          </p:nvSpPr>
          <p:spPr>
            <a:xfrm>
              <a:off x="-6" y="86923"/>
              <a:ext cx="213980" cy="232128"/>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7" name="Google Shape;17;p1"/>
            <p:cNvSpPr/>
            <p:nvPr/>
          </p:nvSpPr>
          <p:spPr>
            <a:xfrm>
              <a:off x="978794" y="86917"/>
              <a:ext cx="215270" cy="231671"/>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8" name="Google Shape;18;p1"/>
            <p:cNvSpPr/>
            <p:nvPr/>
          </p:nvSpPr>
          <p:spPr>
            <a:xfrm>
              <a:off x="753242" y="86923"/>
              <a:ext cx="214203" cy="231166"/>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F6F6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9" name="Google Shape;19;p1"/>
            <p:cNvSpPr/>
            <p:nvPr/>
          </p:nvSpPr>
          <p:spPr>
            <a:xfrm>
              <a:off x="457329" y="88986"/>
              <a:ext cx="60136" cy="226445"/>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0" name="Google Shape;20;p1"/>
            <p:cNvSpPr/>
            <p:nvPr/>
          </p:nvSpPr>
          <p:spPr>
            <a:xfrm>
              <a:off x="452969" y="-2"/>
              <a:ext cx="67856" cy="67856"/>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grpSp>
      <p:sp>
        <p:nvSpPr>
          <p:cNvPr id="21" name="Google Shape;21;p1"/>
          <p:cNvSpPr txBox="1"/>
          <p:nvPr>
            <p:ph idx="12" type="sldNum"/>
          </p:nvPr>
        </p:nvSpPr>
        <p:spPr>
          <a:xfrm>
            <a:off x="11364287" y="6457146"/>
            <a:ext cx="611217"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buNone/>
              <a:defRPr b="0" i="0" sz="1000" u="none" cap="none" strike="noStrike">
                <a:solidFill>
                  <a:srgbClr val="BDBDBD"/>
                </a:solidFill>
                <a:latin typeface="Helvetica Neue"/>
                <a:ea typeface="Helvetica Neue"/>
                <a:cs typeface="Helvetica Neue"/>
                <a:sym typeface="Helvetica Neue"/>
              </a:defRPr>
            </a:lvl1pPr>
            <a:lvl2pPr indent="0" lvl="1" marL="0" marR="0" rtl="0" algn="r">
              <a:spcBef>
                <a:spcPts val="0"/>
              </a:spcBef>
              <a:buNone/>
              <a:defRPr b="0" i="0" sz="1000" u="none" cap="none" strike="noStrike">
                <a:solidFill>
                  <a:srgbClr val="BDBDBD"/>
                </a:solidFill>
                <a:latin typeface="Helvetica Neue"/>
                <a:ea typeface="Helvetica Neue"/>
                <a:cs typeface="Helvetica Neue"/>
                <a:sym typeface="Helvetica Neue"/>
              </a:defRPr>
            </a:lvl2pPr>
            <a:lvl3pPr indent="0" lvl="2" marL="0" marR="0" rtl="0" algn="r">
              <a:spcBef>
                <a:spcPts val="0"/>
              </a:spcBef>
              <a:buNone/>
              <a:defRPr b="0" i="0" sz="1000" u="none" cap="none" strike="noStrike">
                <a:solidFill>
                  <a:srgbClr val="BDBDBD"/>
                </a:solidFill>
                <a:latin typeface="Helvetica Neue"/>
                <a:ea typeface="Helvetica Neue"/>
                <a:cs typeface="Helvetica Neue"/>
                <a:sym typeface="Helvetica Neue"/>
              </a:defRPr>
            </a:lvl3pPr>
            <a:lvl4pPr indent="0" lvl="3" marL="0" marR="0" rtl="0" algn="r">
              <a:spcBef>
                <a:spcPts val="0"/>
              </a:spcBef>
              <a:buNone/>
              <a:defRPr b="0" i="0" sz="1000" u="none" cap="none" strike="noStrike">
                <a:solidFill>
                  <a:srgbClr val="BDBDBD"/>
                </a:solidFill>
                <a:latin typeface="Helvetica Neue"/>
                <a:ea typeface="Helvetica Neue"/>
                <a:cs typeface="Helvetica Neue"/>
                <a:sym typeface="Helvetica Neue"/>
              </a:defRPr>
            </a:lvl4pPr>
            <a:lvl5pPr indent="0" lvl="4" marL="0" marR="0" rtl="0" algn="r">
              <a:spcBef>
                <a:spcPts val="0"/>
              </a:spcBef>
              <a:buNone/>
              <a:defRPr b="0" i="0" sz="1000" u="none" cap="none" strike="noStrike">
                <a:solidFill>
                  <a:srgbClr val="BDBDBD"/>
                </a:solidFill>
                <a:latin typeface="Helvetica Neue"/>
                <a:ea typeface="Helvetica Neue"/>
                <a:cs typeface="Helvetica Neue"/>
                <a:sym typeface="Helvetica Neue"/>
              </a:defRPr>
            </a:lvl5pPr>
            <a:lvl6pPr indent="0" lvl="5" marL="0" marR="0" rtl="0" algn="r">
              <a:spcBef>
                <a:spcPts val="0"/>
              </a:spcBef>
              <a:buNone/>
              <a:defRPr b="0" i="0" sz="1000" u="none" cap="none" strike="noStrike">
                <a:solidFill>
                  <a:srgbClr val="BDBDBD"/>
                </a:solidFill>
                <a:latin typeface="Helvetica Neue"/>
                <a:ea typeface="Helvetica Neue"/>
                <a:cs typeface="Helvetica Neue"/>
                <a:sym typeface="Helvetica Neue"/>
              </a:defRPr>
            </a:lvl6pPr>
            <a:lvl7pPr indent="0" lvl="6" marL="0" marR="0" rtl="0" algn="r">
              <a:spcBef>
                <a:spcPts val="0"/>
              </a:spcBef>
              <a:buNone/>
              <a:defRPr b="0" i="0" sz="1000" u="none" cap="none" strike="noStrike">
                <a:solidFill>
                  <a:srgbClr val="BDBDBD"/>
                </a:solidFill>
                <a:latin typeface="Helvetica Neue"/>
                <a:ea typeface="Helvetica Neue"/>
                <a:cs typeface="Helvetica Neue"/>
                <a:sym typeface="Helvetica Neue"/>
              </a:defRPr>
            </a:lvl7pPr>
            <a:lvl8pPr indent="0" lvl="7" marL="0" marR="0" rtl="0" algn="r">
              <a:spcBef>
                <a:spcPts val="0"/>
              </a:spcBef>
              <a:buNone/>
              <a:defRPr b="0" i="0" sz="1000" u="none" cap="none" strike="noStrike">
                <a:solidFill>
                  <a:srgbClr val="BDBDBD"/>
                </a:solidFill>
                <a:latin typeface="Helvetica Neue"/>
                <a:ea typeface="Helvetica Neue"/>
                <a:cs typeface="Helvetica Neue"/>
                <a:sym typeface="Helvetica Neue"/>
              </a:defRPr>
            </a:lvl8pPr>
            <a:lvl9pPr indent="0" lvl="8" marL="0" marR="0" rtl="0" algn="r">
              <a:spcBef>
                <a:spcPts val="0"/>
              </a:spcBef>
              <a:buNone/>
              <a:defRPr b="0" i="0" sz="1000" u="none" cap="none" strike="noStrike">
                <a:solidFill>
                  <a:srgbClr val="BDBDB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15"/>
          <p:cNvSpPr txBox="1"/>
          <p:nvPr>
            <p:ph type="title"/>
          </p:nvPr>
        </p:nvSpPr>
        <p:spPr>
          <a:xfrm>
            <a:off x="415167" y="593367"/>
            <a:ext cx="11349000" cy="763500"/>
          </a:xfrm>
          <a:prstGeom prst="rect">
            <a:avLst/>
          </a:prstGeom>
          <a:noFill/>
          <a:ln>
            <a:noFill/>
          </a:ln>
        </p:spPr>
        <p:txBody>
          <a:bodyPr anchorCtr="0" anchor="t" bIns="121825" lIns="121825" spcFirstLastPara="1" rIns="121825" wrap="square" tIns="121825"/>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200" name="Google Shape;200;p15"/>
          <p:cNvSpPr txBox="1"/>
          <p:nvPr>
            <p:ph idx="1" type="body"/>
          </p:nvPr>
        </p:nvSpPr>
        <p:spPr>
          <a:xfrm>
            <a:off x="415167" y="1536633"/>
            <a:ext cx="11349000" cy="4555200"/>
          </a:xfrm>
          <a:prstGeom prst="rect">
            <a:avLst/>
          </a:prstGeom>
          <a:noFill/>
          <a:ln>
            <a:noFill/>
          </a:ln>
        </p:spPr>
        <p:txBody>
          <a:bodyPr anchorCtr="0" anchor="t" bIns="121825" lIns="121825" spcFirstLastPara="1" rIns="121825" wrap="square" tIns="121825"/>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201" name="Google Shape;201;p15"/>
          <p:cNvSpPr txBox="1"/>
          <p:nvPr>
            <p:ph idx="12" type="sldNum"/>
          </p:nvPr>
        </p:nvSpPr>
        <p:spPr>
          <a:xfrm>
            <a:off x="11284843" y="6217622"/>
            <a:ext cx="730800" cy="524700"/>
          </a:xfrm>
          <a:prstGeom prst="rect">
            <a:avLst/>
          </a:prstGeom>
          <a:noFill/>
          <a:ln>
            <a:noFill/>
          </a:ln>
        </p:spPr>
        <p:txBody>
          <a:bodyPr anchorCtr="0" anchor="ctr" bIns="121825" lIns="121825" spcFirstLastPara="1" rIns="121825" wrap="square" tIns="1218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9" name="Shape 309"/>
        <p:cNvGrpSpPr/>
        <p:nvPr/>
      </p:nvGrpSpPr>
      <p:grpSpPr>
        <a:xfrm>
          <a:off x="0" y="0"/>
          <a:ext cx="0" cy="0"/>
          <a:chOff x="0" y="0"/>
          <a:chExt cx="0" cy="0"/>
        </a:xfrm>
      </p:grpSpPr>
      <p:sp>
        <p:nvSpPr>
          <p:cNvPr id="310" name="Google Shape;310;p27"/>
          <p:cNvSpPr txBox="1"/>
          <p:nvPr>
            <p:ph type="title"/>
          </p:nvPr>
        </p:nvSpPr>
        <p:spPr>
          <a:xfrm>
            <a:off x="723864" y="623865"/>
            <a:ext cx="10606500" cy="1114800"/>
          </a:xfrm>
          <a:prstGeom prst="rect">
            <a:avLst/>
          </a:prstGeom>
          <a:noFill/>
          <a:ln>
            <a:noFill/>
          </a:ln>
        </p:spPr>
        <p:txBody>
          <a:bodyPr anchorCtr="0" anchor="t" bIns="121825" lIns="121825" spcFirstLastPara="1" rIns="121825" wrap="square" tIns="121825"/>
          <a:lstStyle>
            <a:lvl1pPr indent="0" lvl="0" marL="0" marR="0" rtl="0" algn="l">
              <a:lnSpc>
                <a:spcPct val="100000"/>
              </a:lnSpc>
              <a:spcBef>
                <a:spcPts val="0"/>
              </a:spcBef>
              <a:spcAft>
                <a:spcPts val="0"/>
              </a:spcAft>
              <a:buClr>
                <a:srgbClr val="545454"/>
              </a:buClr>
              <a:buSzPts val="1900"/>
              <a:buFont typeface="Roboto"/>
              <a:buNone/>
              <a:defRPr b="0" i="0" sz="3700" u="none" cap="none" strike="noStrike">
                <a:solidFill>
                  <a:srgbClr val="545454"/>
                </a:solidFill>
                <a:latin typeface="Roboto"/>
                <a:ea typeface="Roboto"/>
                <a:cs typeface="Roboto"/>
                <a:sym typeface="Roboto"/>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311" name="Google Shape;311;p27"/>
          <p:cNvSpPr txBox="1"/>
          <p:nvPr>
            <p:ph idx="1" type="body"/>
          </p:nvPr>
        </p:nvSpPr>
        <p:spPr>
          <a:xfrm>
            <a:off x="723864" y="2102903"/>
            <a:ext cx="10606500" cy="3884100"/>
          </a:xfrm>
          <a:prstGeom prst="rect">
            <a:avLst/>
          </a:prstGeom>
          <a:noFill/>
          <a:ln>
            <a:noFill/>
          </a:ln>
        </p:spPr>
        <p:txBody>
          <a:bodyPr anchorCtr="0" anchor="t" bIns="121825" lIns="121825" spcFirstLastPara="1" rIns="121825" wrap="square" tIns="121825"/>
          <a:lstStyle>
            <a:lvl1pPr indent="-330200" lvl="0" marL="457200" marR="0" rtl="0" algn="l">
              <a:lnSpc>
                <a:spcPct val="110000"/>
              </a:lnSpc>
              <a:spcBef>
                <a:spcPts val="0"/>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1pPr>
            <a:lvl2pPr indent="-228600" lvl="1" marL="914400" marR="0" rtl="0" algn="l">
              <a:lnSpc>
                <a:spcPct val="11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2pPr>
            <a:lvl3pPr indent="-228600" lvl="2" marL="1371600" marR="0" rtl="0" algn="l">
              <a:lnSpc>
                <a:spcPct val="11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3pPr>
            <a:lvl4pPr indent="-228600" lvl="3" marL="1828800" marR="0" rtl="0" algn="l">
              <a:lnSpc>
                <a:spcPct val="11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4pPr>
            <a:lvl5pPr indent="-228600" lvl="4" marL="2286000" marR="0" rtl="0" algn="l">
              <a:lnSpc>
                <a:spcPct val="11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5pPr>
            <a:lvl6pPr indent="-228600" lvl="5" marL="2743200" marR="0" rtl="0" algn="l">
              <a:lnSpc>
                <a:spcPct val="9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6pPr>
            <a:lvl7pPr indent="-228600" lvl="6" marL="3200400" marR="0" rtl="0" algn="l">
              <a:lnSpc>
                <a:spcPct val="9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7pPr>
            <a:lvl8pPr indent="-228600" lvl="7" marL="3657600" marR="0" rtl="0" algn="l">
              <a:lnSpc>
                <a:spcPct val="9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8pPr>
            <a:lvl9pPr indent="-228600" lvl="8" marL="4114800" marR="0" rtl="0" algn="l">
              <a:lnSpc>
                <a:spcPct val="90000"/>
              </a:lnSpc>
              <a:spcBef>
                <a:spcPts val="500"/>
              </a:spcBef>
              <a:spcAft>
                <a:spcPts val="0"/>
              </a:spcAft>
              <a:buClr>
                <a:srgbClr val="545454"/>
              </a:buClr>
              <a:buSzPts val="1900"/>
              <a:buFont typeface="Roboto"/>
              <a:buNone/>
              <a:defRPr b="0" i="0" sz="16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github.com/shahbagdadi/apigee-saml-idp" TargetMode="External"/><Relationship Id="rId4" Type="http://schemas.openxmlformats.org/officeDocument/2006/relationships/hyperlink" Target="https://github.com/srinandan/apigee-saml-callout" TargetMode="External"/><Relationship Id="rId5" Type="http://schemas.openxmlformats.org/officeDocument/2006/relationships/hyperlink" Target="https://docs.apigee.com/api-platform/reference/policies/jwt-policies-overview" TargetMode="External"/><Relationship Id="rId6" Type="http://schemas.openxmlformats.org/officeDocument/2006/relationships/hyperlink" Target="https://github.com/apigee/iloveapis2015-hmac-httpsignatu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30.jpg"/><Relationship Id="rId5" Type="http://schemas.openxmlformats.org/officeDocument/2006/relationships/image" Target="../media/image29.jpg"/><Relationship Id="rId6"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9"/>
          <p:cNvSpPr txBox="1"/>
          <p:nvPr/>
        </p:nvSpPr>
        <p:spPr>
          <a:xfrm>
            <a:off x="720582" y="2213732"/>
            <a:ext cx="5635800" cy="2358000"/>
          </a:xfrm>
          <a:prstGeom prst="rect">
            <a:avLst/>
          </a:prstGeom>
          <a:noFill/>
          <a:ln>
            <a:noFill/>
          </a:ln>
        </p:spPr>
        <p:txBody>
          <a:bodyPr anchorCtr="0" anchor="t" bIns="121825" lIns="121825" spcFirstLastPara="1" rIns="121825" wrap="square" tIns="121825">
            <a:noAutofit/>
          </a:bodyPr>
          <a:lstStyle/>
          <a:p>
            <a:pPr indent="0" lvl="0" marL="0" rtl="0" algn="l">
              <a:spcBef>
                <a:spcPts val="0"/>
              </a:spcBef>
              <a:spcAft>
                <a:spcPts val="0"/>
              </a:spcAft>
              <a:buNone/>
            </a:pPr>
            <a:r>
              <a:rPr lang="en-US" sz="5100">
                <a:solidFill>
                  <a:srgbClr val="666666"/>
                </a:solidFill>
                <a:latin typeface="Roboto"/>
                <a:ea typeface="Roboto"/>
                <a:cs typeface="Roboto"/>
                <a:sym typeface="Roboto"/>
              </a:rPr>
              <a:t>Edge</a:t>
            </a:r>
            <a:endParaRPr sz="5100">
              <a:solidFill>
                <a:srgbClr val="666666"/>
              </a:solidFill>
              <a:latin typeface="Roboto"/>
              <a:ea typeface="Roboto"/>
              <a:cs typeface="Roboto"/>
              <a:sym typeface="Roboto"/>
            </a:endParaRPr>
          </a:p>
          <a:p>
            <a:pPr indent="0" lvl="0" marL="0" rtl="0" algn="l">
              <a:spcBef>
                <a:spcPts val="0"/>
              </a:spcBef>
              <a:spcAft>
                <a:spcPts val="0"/>
              </a:spcAft>
              <a:buNone/>
            </a:pPr>
            <a:r>
              <a:rPr lang="en-US" sz="3500">
                <a:solidFill>
                  <a:srgbClr val="999999"/>
                </a:solidFill>
                <a:latin typeface="Roboto"/>
                <a:ea typeface="Roboto"/>
                <a:cs typeface="Roboto"/>
                <a:sym typeface="Roboto"/>
              </a:rPr>
              <a:t>Security</a:t>
            </a:r>
            <a:endParaRPr sz="3500">
              <a:solidFill>
                <a:srgbClr val="99999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68"/>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IP Access Control</a:t>
            </a:r>
            <a:endParaRPr sz="2600">
              <a:solidFill>
                <a:srgbClr val="666666"/>
              </a:solidFill>
              <a:latin typeface="Roboto"/>
              <a:ea typeface="Roboto"/>
              <a:cs typeface="Roboto"/>
              <a:sym typeface="Roboto"/>
            </a:endParaRPr>
          </a:p>
        </p:txBody>
      </p:sp>
      <p:pic>
        <p:nvPicPr>
          <p:cNvPr descr="network.png" id="860" name="Google Shape;860;p68"/>
          <p:cNvPicPr preferRelativeResize="0"/>
          <p:nvPr/>
        </p:nvPicPr>
        <p:blipFill>
          <a:blip r:embed="rId3">
            <a:alphaModFix/>
          </a:blip>
          <a:stretch>
            <a:fillRect/>
          </a:stretch>
        </p:blipFill>
        <p:spPr>
          <a:xfrm>
            <a:off x="1287100" y="2213712"/>
            <a:ext cx="2178575" cy="2178575"/>
          </a:xfrm>
          <a:prstGeom prst="rect">
            <a:avLst/>
          </a:prstGeom>
          <a:noFill/>
          <a:ln>
            <a:noFill/>
          </a:ln>
        </p:spPr>
      </p:pic>
      <p:sp>
        <p:nvSpPr>
          <p:cNvPr id="861" name="Google Shape;861;p68"/>
          <p:cNvSpPr txBox="1"/>
          <p:nvPr/>
        </p:nvSpPr>
        <p:spPr>
          <a:xfrm>
            <a:off x="5685650" y="1825500"/>
            <a:ext cx="6129300" cy="3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666666"/>
                </a:solidFill>
                <a:latin typeface="Roboto"/>
                <a:ea typeface="Roboto"/>
                <a:cs typeface="Roboto"/>
                <a:sym typeface="Roboto"/>
              </a:rPr>
              <a:t>IP Whitelisting / Blacklisting using </a:t>
            </a:r>
            <a:r>
              <a:rPr b="1" lang="en-US" sz="1800">
                <a:solidFill>
                  <a:srgbClr val="4285F4"/>
                </a:solidFill>
                <a:latin typeface="Roboto"/>
                <a:ea typeface="Roboto"/>
                <a:cs typeface="Roboto"/>
                <a:sym typeface="Roboto"/>
              </a:rPr>
              <a:t>AccessControl</a:t>
            </a:r>
            <a:r>
              <a:rPr lang="en-US" sz="1800">
                <a:solidFill>
                  <a:srgbClr val="666666"/>
                </a:solidFill>
                <a:latin typeface="Roboto"/>
                <a:ea typeface="Roboto"/>
                <a:cs typeface="Roboto"/>
                <a:sym typeface="Roboto"/>
              </a:rPr>
              <a:t> policy</a:t>
            </a:r>
            <a:endParaRPr sz="1800">
              <a:solidFill>
                <a:srgbClr val="666666"/>
              </a:solidFill>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AccessControl</a:t>
            </a:r>
            <a:r>
              <a:rPr lang="en-US" sz="1600">
                <a:solidFill>
                  <a:schemeClr val="dk1"/>
                </a:solidFill>
                <a:latin typeface="Inconsolata"/>
                <a:ea typeface="Inconsolata"/>
                <a:cs typeface="Inconsolata"/>
                <a:sym typeface="Inconsolata"/>
              </a:rPr>
              <a:t> </a:t>
            </a:r>
            <a:r>
              <a:rPr lang="en-US" sz="1600">
                <a:solidFill>
                  <a:srgbClr val="EA4335"/>
                </a:solidFill>
                <a:latin typeface="Inconsolata"/>
                <a:ea typeface="Inconsolata"/>
                <a:cs typeface="Inconsolata"/>
                <a:sym typeface="Inconsolata"/>
              </a:rPr>
              <a:t>name</a:t>
            </a:r>
            <a:r>
              <a:rPr lang="en-US" sz="1600">
                <a:solidFill>
                  <a:srgbClr val="666600"/>
                </a:solidFill>
                <a:latin typeface="Inconsolata"/>
                <a:ea typeface="Inconsolata"/>
                <a:cs typeface="Inconsolata"/>
                <a:sym typeface="Inconsolata"/>
              </a:rPr>
              <a:t>=</a:t>
            </a:r>
            <a:r>
              <a:rPr lang="en-US" sz="1600">
                <a:solidFill>
                  <a:srgbClr val="008800"/>
                </a:solidFill>
                <a:latin typeface="Inconsolata"/>
                <a:ea typeface="Inconsolata"/>
                <a:cs typeface="Inconsolata"/>
                <a:sym typeface="Inconsolata"/>
              </a:rPr>
              <a:t>"</a:t>
            </a:r>
            <a:r>
              <a:rPr lang="en-US" sz="1600">
                <a:solidFill>
                  <a:srgbClr val="34A853"/>
                </a:solidFill>
                <a:latin typeface="Inconsolata"/>
                <a:ea typeface="Inconsolata"/>
                <a:cs typeface="Inconsolata"/>
                <a:sym typeface="Inconsolata"/>
              </a:rPr>
              <a:t>ACL</a:t>
            </a:r>
            <a:r>
              <a:rPr lang="en-US" sz="1600">
                <a:solidFill>
                  <a:srgbClr val="008800"/>
                </a:solidFill>
                <a:latin typeface="Inconsolata"/>
                <a:ea typeface="Inconsolata"/>
                <a:cs typeface="Inconsolata"/>
                <a:sym typeface="Inconsolata"/>
              </a:rPr>
              <a:t>"</a:t>
            </a:r>
            <a:r>
              <a:rPr lang="en-US" sz="1600">
                <a:solidFill>
                  <a:srgbClr val="666666"/>
                </a:solidFill>
                <a:latin typeface="Inconsolata"/>
                <a:ea typeface="Inconsolata"/>
                <a:cs typeface="Inconsolata"/>
                <a:sym typeface="Inconsolata"/>
              </a:rPr>
              <a:t>&gt;</a:t>
            </a:r>
            <a:br>
              <a:rPr lang="en-US" sz="1600">
                <a:solidFill>
                  <a:schemeClr val="dk1"/>
                </a:solidFill>
                <a:latin typeface="Inconsolata"/>
                <a:ea typeface="Inconsolata"/>
                <a:cs typeface="Inconsolata"/>
                <a:sym typeface="Inconsolata"/>
              </a:rPr>
            </a:br>
            <a:r>
              <a:rPr lang="en-US" sz="1600">
                <a:solidFill>
                  <a:schemeClr val="dk1"/>
                </a:solidFill>
                <a:latin typeface="Inconsolata"/>
                <a:ea typeface="Inconsolata"/>
                <a:cs typeface="Inconsolata"/>
                <a:sym typeface="Inconsolata"/>
              </a:rPr>
              <a:t>  </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IPRules</a:t>
            </a:r>
            <a:r>
              <a:rPr lang="en-US" sz="1600">
                <a:solidFill>
                  <a:schemeClr val="dk1"/>
                </a:solidFill>
                <a:latin typeface="Inconsolata"/>
                <a:ea typeface="Inconsolata"/>
                <a:cs typeface="Inconsolata"/>
                <a:sym typeface="Inconsolata"/>
              </a:rPr>
              <a:t> </a:t>
            </a:r>
            <a:r>
              <a:rPr lang="en-US" sz="1600">
                <a:solidFill>
                  <a:srgbClr val="EA4335"/>
                </a:solidFill>
                <a:latin typeface="Inconsolata"/>
                <a:ea typeface="Inconsolata"/>
                <a:cs typeface="Inconsolata"/>
                <a:sym typeface="Inconsolata"/>
              </a:rPr>
              <a:t>noRuleMatchAction</a:t>
            </a:r>
            <a:r>
              <a:rPr lang="en-US" sz="1600">
                <a:solidFill>
                  <a:srgbClr val="666600"/>
                </a:solidFill>
                <a:latin typeface="Inconsolata"/>
                <a:ea typeface="Inconsolata"/>
                <a:cs typeface="Inconsolata"/>
                <a:sym typeface="Inconsolata"/>
              </a:rPr>
              <a:t>=</a:t>
            </a:r>
            <a:r>
              <a:rPr lang="en-US" sz="1600">
                <a:solidFill>
                  <a:srgbClr val="008800"/>
                </a:solidFill>
                <a:latin typeface="Inconsolata"/>
                <a:ea typeface="Inconsolata"/>
                <a:cs typeface="Inconsolata"/>
                <a:sym typeface="Inconsolata"/>
              </a:rPr>
              <a:t>"</a:t>
            </a:r>
            <a:r>
              <a:rPr lang="en-US" sz="1600">
                <a:solidFill>
                  <a:srgbClr val="34A853"/>
                </a:solidFill>
                <a:latin typeface="Inconsolata"/>
                <a:ea typeface="Inconsolata"/>
                <a:cs typeface="Inconsolata"/>
                <a:sym typeface="Inconsolata"/>
              </a:rPr>
              <a:t>ALLOW</a:t>
            </a:r>
            <a:r>
              <a:rPr lang="en-US" sz="1600">
                <a:solidFill>
                  <a:srgbClr val="008800"/>
                </a:solidFill>
                <a:latin typeface="Inconsolata"/>
                <a:ea typeface="Inconsolata"/>
                <a:cs typeface="Inconsolata"/>
                <a:sym typeface="Inconsolata"/>
              </a:rPr>
              <a:t>"</a:t>
            </a:r>
            <a:r>
              <a:rPr lang="en-US" sz="1600">
                <a:solidFill>
                  <a:srgbClr val="666666"/>
                </a:solidFill>
                <a:latin typeface="Inconsolata"/>
                <a:ea typeface="Inconsolata"/>
                <a:cs typeface="Inconsolata"/>
                <a:sym typeface="Inconsolata"/>
              </a:rPr>
              <a:t>&gt;</a:t>
            </a:r>
            <a:br>
              <a:rPr lang="en-US" sz="1600">
                <a:solidFill>
                  <a:schemeClr val="dk1"/>
                </a:solidFill>
                <a:latin typeface="Inconsolata"/>
                <a:ea typeface="Inconsolata"/>
                <a:cs typeface="Inconsolata"/>
                <a:sym typeface="Inconsolata"/>
              </a:rPr>
            </a:br>
            <a:r>
              <a:rPr lang="en-US" sz="1600">
                <a:solidFill>
                  <a:schemeClr val="dk1"/>
                </a:solidFill>
                <a:latin typeface="Inconsolata"/>
                <a:ea typeface="Inconsolata"/>
                <a:cs typeface="Inconsolata"/>
                <a:sym typeface="Inconsolata"/>
              </a:rPr>
              <a:t>    </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MatchRule </a:t>
            </a:r>
            <a:r>
              <a:rPr lang="en-US" sz="1600">
                <a:solidFill>
                  <a:srgbClr val="EA4335"/>
                </a:solidFill>
                <a:latin typeface="Inconsolata"/>
                <a:ea typeface="Inconsolata"/>
                <a:cs typeface="Inconsolata"/>
                <a:sym typeface="Inconsolata"/>
              </a:rPr>
              <a:t>action</a:t>
            </a:r>
            <a:r>
              <a:rPr lang="en-US" sz="1600">
                <a:solidFill>
                  <a:srgbClr val="666600"/>
                </a:solidFill>
                <a:latin typeface="Inconsolata"/>
                <a:ea typeface="Inconsolata"/>
                <a:cs typeface="Inconsolata"/>
                <a:sym typeface="Inconsolata"/>
              </a:rPr>
              <a:t>=</a:t>
            </a:r>
            <a:r>
              <a:rPr lang="en-US" sz="1600">
                <a:solidFill>
                  <a:srgbClr val="008800"/>
                </a:solidFill>
                <a:latin typeface="Inconsolata"/>
                <a:ea typeface="Inconsolata"/>
                <a:cs typeface="Inconsolata"/>
                <a:sym typeface="Inconsolata"/>
              </a:rPr>
              <a:t>"</a:t>
            </a:r>
            <a:r>
              <a:rPr lang="en-US" sz="1600">
                <a:solidFill>
                  <a:srgbClr val="34A853"/>
                </a:solidFill>
                <a:latin typeface="Inconsolata"/>
                <a:ea typeface="Inconsolata"/>
                <a:cs typeface="Inconsolata"/>
                <a:sym typeface="Inconsolata"/>
              </a:rPr>
              <a:t>DENY</a:t>
            </a:r>
            <a:r>
              <a:rPr lang="en-US" sz="1600">
                <a:solidFill>
                  <a:srgbClr val="008800"/>
                </a:solidFill>
                <a:latin typeface="Inconsolata"/>
                <a:ea typeface="Inconsolata"/>
                <a:cs typeface="Inconsolata"/>
                <a:sym typeface="Inconsolata"/>
              </a:rPr>
              <a:t>"</a:t>
            </a:r>
            <a:r>
              <a:rPr lang="en-US" sz="1600">
                <a:solidFill>
                  <a:srgbClr val="000088"/>
                </a:solidFill>
                <a:latin typeface="Inconsolata"/>
                <a:ea typeface="Inconsolata"/>
                <a:cs typeface="Inconsolata"/>
                <a:sym typeface="Inconsolata"/>
              </a:rPr>
              <a:t>&gt;</a:t>
            </a:r>
            <a:br>
              <a:rPr lang="en-US" sz="1600">
                <a:solidFill>
                  <a:schemeClr val="dk1"/>
                </a:solidFill>
                <a:latin typeface="Inconsolata"/>
                <a:ea typeface="Inconsolata"/>
                <a:cs typeface="Inconsolata"/>
                <a:sym typeface="Inconsolata"/>
              </a:rPr>
            </a:br>
            <a:r>
              <a:rPr lang="en-US" sz="1600">
                <a:solidFill>
                  <a:schemeClr val="dk1"/>
                </a:solidFill>
                <a:latin typeface="Inconsolata"/>
                <a:ea typeface="Inconsolata"/>
                <a:cs typeface="Inconsolata"/>
                <a:sym typeface="Inconsolata"/>
              </a:rPr>
              <a:t>      </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SourceAddress</a:t>
            </a:r>
            <a:r>
              <a:rPr lang="en-US" sz="1600">
                <a:solidFill>
                  <a:schemeClr val="dk1"/>
                </a:solidFill>
                <a:latin typeface="Inconsolata"/>
                <a:ea typeface="Inconsolata"/>
                <a:cs typeface="Inconsolata"/>
                <a:sym typeface="Inconsolata"/>
              </a:rPr>
              <a:t> </a:t>
            </a:r>
            <a:r>
              <a:rPr lang="en-US" sz="1600">
                <a:solidFill>
                  <a:srgbClr val="EA4335"/>
                </a:solidFill>
                <a:latin typeface="Inconsolata"/>
                <a:ea typeface="Inconsolata"/>
                <a:cs typeface="Inconsolata"/>
                <a:sym typeface="Inconsolata"/>
              </a:rPr>
              <a:t>mask</a:t>
            </a:r>
            <a:r>
              <a:rPr lang="en-US" sz="1600">
                <a:solidFill>
                  <a:srgbClr val="666600"/>
                </a:solidFill>
                <a:latin typeface="Inconsolata"/>
                <a:ea typeface="Inconsolata"/>
                <a:cs typeface="Inconsolata"/>
                <a:sym typeface="Inconsolata"/>
              </a:rPr>
              <a:t>=</a:t>
            </a:r>
            <a:r>
              <a:rPr lang="en-US" sz="1600">
                <a:solidFill>
                  <a:srgbClr val="008800"/>
                </a:solidFill>
                <a:latin typeface="Inconsolata"/>
                <a:ea typeface="Inconsolata"/>
                <a:cs typeface="Inconsolata"/>
                <a:sym typeface="Inconsolata"/>
              </a:rPr>
              <a:t>"</a:t>
            </a:r>
            <a:r>
              <a:rPr lang="en-US" sz="1600">
                <a:solidFill>
                  <a:srgbClr val="34A853"/>
                </a:solidFill>
                <a:latin typeface="Inconsolata"/>
                <a:ea typeface="Inconsolata"/>
                <a:cs typeface="Inconsolata"/>
                <a:sym typeface="Inconsolata"/>
              </a:rPr>
              <a:t>32</a:t>
            </a:r>
            <a:r>
              <a:rPr lang="en-US" sz="1600">
                <a:solidFill>
                  <a:srgbClr val="008800"/>
                </a:solidFill>
                <a:latin typeface="Inconsolata"/>
                <a:ea typeface="Inconsolata"/>
                <a:cs typeface="Inconsolata"/>
                <a:sym typeface="Inconsolata"/>
              </a:rPr>
              <a:t>"</a:t>
            </a:r>
            <a:r>
              <a:rPr lang="en-US" sz="1600">
                <a:solidFill>
                  <a:srgbClr val="000088"/>
                </a:solidFill>
                <a:latin typeface="Inconsolata"/>
                <a:ea typeface="Inconsolata"/>
                <a:cs typeface="Inconsolata"/>
                <a:sym typeface="Inconsolata"/>
              </a:rPr>
              <a:t>&gt;</a:t>
            </a:r>
            <a:r>
              <a:rPr lang="en-US" sz="1600">
                <a:solidFill>
                  <a:schemeClr val="dk1"/>
                </a:solidFill>
                <a:latin typeface="Inconsolata"/>
                <a:ea typeface="Inconsolata"/>
                <a:cs typeface="Inconsolata"/>
                <a:sym typeface="Inconsolata"/>
              </a:rPr>
              <a:t>10.10.10.10</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SourceAddress</a:t>
            </a:r>
            <a:r>
              <a:rPr lang="en-US" sz="1600">
                <a:solidFill>
                  <a:srgbClr val="666666"/>
                </a:solidFill>
                <a:latin typeface="Inconsolata"/>
                <a:ea typeface="Inconsolata"/>
                <a:cs typeface="Inconsolata"/>
                <a:sym typeface="Inconsolata"/>
              </a:rPr>
              <a:t>&gt;</a:t>
            </a:r>
            <a:br>
              <a:rPr lang="en-US" sz="1600">
                <a:solidFill>
                  <a:srgbClr val="4285F4"/>
                </a:solidFill>
                <a:latin typeface="Inconsolata"/>
                <a:ea typeface="Inconsolata"/>
                <a:cs typeface="Inconsolata"/>
                <a:sym typeface="Inconsolata"/>
              </a:rPr>
            </a:br>
            <a:r>
              <a:rPr lang="en-US" sz="1600">
                <a:solidFill>
                  <a:schemeClr val="dk1"/>
                </a:solidFill>
                <a:latin typeface="Inconsolata"/>
                <a:ea typeface="Inconsolata"/>
                <a:cs typeface="Inconsolata"/>
                <a:sym typeface="Inconsolata"/>
              </a:rPr>
              <a:t>  </a:t>
            </a:r>
            <a:r>
              <a:rPr lang="en-US" sz="1600">
                <a:solidFill>
                  <a:srgbClr val="4285F4"/>
                </a:solidFill>
                <a:latin typeface="Inconsolata"/>
                <a:ea typeface="Inconsolata"/>
                <a:cs typeface="Inconsolata"/>
                <a:sym typeface="Inconsolata"/>
              </a:rPr>
              <a:t>  </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MatchRule</a:t>
            </a:r>
            <a:r>
              <a:rPr lang="en-US" sz="1600">
                <a:solidFill>
                  <a:srgbClr val="666666"/>
                </a:solidFill>
                <a:latin typeface="Inconsolata"/>
                <a:ea typeface="Inconsolata"/>
                <a:cs typeface="Inconsolata"/>
                <a:sym typeface="Inconsolata"/>
              </a:rPr>
              <a:t>&gt;</a:t>
            </a:r>
            <a:br>
              <a:rPr lang="en-US" sz="1600">
                <a:solidFill>
                  <a:srgbClr val="4285F4"/>
                </a:solidFill>
                <a:latin typeface="Inconsolata"/>
                <a:ea typeface="Inconsolata"/>
                <a:cs typeface="Inconsolata"/>
                <a:sym typeface="Inconsolata"/>
              </a:rPr>
            </a:br>
            <a:r>
              <a:rPr lang="en-US" sz="1600">
                <a:solidFill>
                  <a:srgbClr val="4285F4"/>
                </a:solidFill>
                <a:latin typeface="Inconsolata"/>
                <a:ea typeface="Inconsolata"/>
                <a:cs typeface="Inconsolata"/>
                <a:sym typeface="Inconsolata"/>
              </a:rPr>
              <a:t>  </a:t>
            </a: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IPRules</a:t>
            </a:r>
            <a:r>
              <a:rPr lang="en-US" sz="1600">
                <a:solidFill>
                  <a:srgbClr val="666666"/>
                </a:solidFill>
                <a:latin typeface="Inconsolata"/>
                <a:ea typeface="Inconsolata"/>
                <a:cs typeface="Inconsolata"/>
                <a:sym typeface="Inconsolata"/>
              </a:rPr>
              <a:t>&gt;</a:t>
            </a:r>
            <a:br>
              <a:rPr lang="en-US" sz="1600">
                <a:solidFill>
                  <a:srgbClr val="4285F4"/>
                </a:solidFill>
                <a:latin typeface="Inconsolata"/>
                <a:ea typeface="Inconsolata"/>
                <a:cs typeface="Inconsolata"/>
                <a:sym typeface="Inconsolata"/>
              </a:rPr>
            </a:br>
            <a:r>
              <a:rPr lang="en-US" sz="1600">
                <a:solidFill>
                  <a:srgbClr val="666666"/>
                </a:solidFill>
                <a:latin typeface="Inconsolata"/>
                <a:ea typeface="Inconsolata"/>
                <a:cs typeface="Inconsolata"/>
                <a:sym typeface="Inconsolata"/>
              </a:rPr>
              <a:t>&lt;/</a:t>
            </a:r>
            <a:r>
              <a:rPr lang="en-US" sz="1600">
                <a:solidFill>
                  <a:srgbClr val="4285F4"/>
                </a:solidFill>
                <a:latin typeface="Inconsolata"/>
                <a:ea typeface="Inconsolata"/>
                <a:cs typeface="Inconsolata"/>
                <a:sym typeface="Inconsolata"/>
              </a:rPr>
              <a:t>AccessContro</a:t>
            </a:r>
            <a:r>
              <a:rPr lang="en-US" sz="1600">
                <a:solidFill>
                  <a:srgbClr val="666666"/>
                </a:solidFill>
                <a:latin typeface="Inconsolata"/>
                <a:ea typeface="Inconsolata"/>
                <a:cs typeface="Inconsolata"/>
                <a:sym typeface="Inconsolata"/>
              </a:rPr>
              <a:t>l</a:t>
            </a:r>
            <a:r>
              <a:rPr lang="en-US" sz="1600">
                <a:solidFill>
                  <a:srgbClr val="666666"/>
                </a:solidFill>
                <a:latin typeface="Courier New"/>
                <a:ea typeface="Courier New"/>
                <a:cs typeface="Courier New"/>
                <a:sym typeface="Courier New"/>
              </a:rPr>
              <a:t>&gt;</a:t>
            </a:r>
            <a:endParaRPr sz="1600">
              <a:solidFill>
                <a:srgbClr val="666666"/>
              </a:solidFill>
              <a:latin typeface="Courier New"/>
              <a:ea typeface="Courier New"/>
              <a:cs typeface="Courier New"/>
              <a:sym typeface="Courier New"/>
            </a:endParaRPr>
          </a:p>
          <a:p>
            <a:pPr indent="0" lvl="0" marL="0" rtl="0" algn="l">
              <a:spcBef>
                <a:spcPts val="1400"/>
              </a:spcBef>
              <a:spcAft>
                <a:spcPts val="0"/>
              </a:spcAft>
              <a:buNone/>
            </a:pPr>
            <a:r>
              <a:t/>
            </a:r>
            <a:endParaRPr sz="1600">
              <a:solidFill>
                <a:srgbClr val="66666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69"/>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 Level Security</a:t>
            </a:r>
            <a:endParaRPr sz="2600">
              <a:solidFill>
                <a:srgbClr val="666666"/>
              </a:solidFill>
              <a:latin typeface="Roboto"/>
              <a:ea typeface="Roboto"/>
              <a:cs typeface="Roboto"/>
              <a:sym typeface="Roboto"/>
            </a:endParaRPr>
          </a:p>
        </p:txBody>
      </p:sp>
      <p:sp>
        <p:nvSpPr>
          <p:cNvPr id="867" name="Google Shape;867;p69"/>
          <p:cNvSpPr txBox="1"/>
          <p:nvPr/>
        </p:nvSpPr>
        <p:spPr>
          <a:xfrm>
            <a:off x="5823025" y="2482313"/>
            <a:ext cx="5792700" cy="1722300"/>
          </a:xfrm>
          <a:prstGeom prst="rect">
            <a:avLst/>
          </a:prstGeom>
          <a:noFill/>
          <a:ln>
            <a:noFill/>
          </a:ln>
        </p:spPr>
        <p:txBody>
          <a:bodyPr anchorCtr="0" anchor="t" bIns="91425" lIns="91425" spcFirstLastPara="1" rIns="91425" wrap="square" tIns="91425">
            <a:noAutofit/>
          </a:bodyPr>
          <a:lstStyle/>
          <a:p>
            <a:pPr indent="-342900" lvl="0" marL="457200" rtl="0" algn="l">
              <a:spcBef>
                <a:spcPts val="56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OAuth, OIDC</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SAML, JWT, HMAC</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CORS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Threat protection policies </a:t>
            </a:r>
            <a:endParaRPr sz="1800">
              <a:solidFill>
                <a:srgbClr val="666666"/>
              </a:solidFill>
              <a:latin typeface="Roboto"/>
              <a:ea typeface="Roboto"/>
              <a:cs typeface="Roboto"/>
              <a:sym typeface="Roboto"/>
            </a:endParaRPr>
          </a:p>
          <a:p>
            <a:pPr indent="0" lvl="0" marL="0" rtl="0" algn="l">
              <a:spcBef>
                <a:spcPts val="1000"/>
              </a:spcBef>
              <a:spcAft>
                <a:spcPts val="0"/>
              </a:spcAft>
              <a:buNone/>
            </a:pPr>
            <a:r>
              <a:t/>
            </a:r>
            <a:endParaRPr sz="1600">
              <a:solidFill>
                <a:srgbClr val="666666"/>
              </a:solidFill>
              <a:latin typeface="Roboto"/>
              <a:ea typeface="Roboto"/>
              <a:cs typeface="Roboto"/>
              <a:sym typeface="Roboto"/>
            </a:endParaRPr>
          </a:p>
        </p:txBody>
      </p:sp>
      <p:pic>
        <p:nvPicPr>
          <p:cNvPr descr="API.png" id="868" name="Google Shape;868;p69"/>
          <p:cNvPicPr preferRelativeResize="0"/>
          <p:nvPr/>
        </p:nvPicPr>
        <p:blipFill>
          <a:blip r:embed="rId3">
            <a:alphaModFix/>
          </a:blip>
          <a:stretch>
            <a:fillRect/>
          </a:stretch>
        </p:blipFill>
        <p:spPr>
          <a:xfrm>
            <a:off x="1214399" y="2254198"/>
            <a:ext cx="2178575" cy="21785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70"/>
          <p:cNvSpPr txBox="1"/>
          <p:nvPr/>
        </p:nvSpPr>
        <p:spPr>
          <a:xfrm>
            <a:off x="370024" y="522375"/>
            <a:ext cx="7172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 Level Security - OAuth v2</a:t>
            </a:r>
            <a:endParaRPr sz="2600">
              <a:solidFill>
                <a:srgbClr val="666666"/>
              </a:solidFill>
              <a:latin typeface="Roboto"/>
              <a:ea typeface="Roboto"/>
              <a:cs typeface="Roboto"/>
              <a:sym typeface="Roboto"/>
            </a:endParaRPr>
          </a:p>
        </p:txBody>
      </p:sp>
      <p:sp>
        <p:nvSpPr>
          <p:cNvPr id="874" name="Google Shape;874;p70"/>
          <p:cNvSpPr txBox="1"/>
          <p:nvPr/>
        </p:nvSpPr>
        <p:spPr>
          <a:xfrm>
            <a:off x="6026900" y="1471050"/>
            <a:ext cx="5319300" cy="39159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Support for all grant types (authentication code, client credentials, implicit,  password)</a:t>
            </a:r>
            <a:endParaRPr sz="1800">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Support for scopes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Customization tokens and authorization codes through attributes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Explicit revocation of tokens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Revocation and approval of consumer keys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Revocation of tokens by user ID and application ID</a:t>
            </a:r>
            <a:endParaRPr sz="1800">
              <a:solidFill>
                <a:srgbClr val="666666"/>
              </a:solidFill>
              <a:latin typeface="Roboto"/>
              <a:ea typeface="Roboto"/>
              <a:cs typeface="Roboto"/>
              <a:sym typeface="Roboto"/>
            </a:endParaRPr>
          </a:p>
          <a:p>
            <a:pPr indent="-342900" lvl="0" marL="457200" rtl="0" algn="l">
              <a:spcBef>
                <a:spcPts val="1000"/>
              </a:spcBef>
              <a:spcAft>
                <a:spcPts val="1000"/>
              </a:spcAft>
              <a:buClr>
                <a:srgbClr val="666666"/>
              </a:buClr>
              <a:buSzPts val="1800"/>
              <a:buFont typeface="Roboto"/>
              <a:buChar char="●"/>
            </a:pPr>
            <a:r>
              <a:rPr lang="en-US" sz="1800">
                <a:solidFill>
                  <a:srgbClr val="666666"/>
                </a:solidFill>
                <a:latin typeface="Roboto"/>
                <a:ea typeface="Roboto"/>
                <a:cs typeface="Roboto"/>
                <a:sym typeface="Roboto"/>
              </a:rPr>
              <a:t>Ability to use third-party tokens</a:t>
            </a:r>
            <a:endParaRPr sz="1800">
              <a:solidFill>
                <a:srgbClr val="666666"/>
              </a:solidFill>
              <a:latin typeface="Roboto"/>
              <a:ea typeface="Roboto"/>
              <a:cs typeface="Roboto"/>
              <a:sym typeface="Roboto"/>
            </a:endParaRPr>
          </a:p>
        </p:txBody>
      </p:sp>
      <p:pic>
        <p:nvPicPr>
          <p:cNvPr descr="dev_oauth_badge.png" id="875" name="Google Shape;875;p70"/>
          <p:cNvPicPr preferRelativeResize="0"/>
          <p:nvPr/>
        </p:nvPicPr>
        <p:blipFill>
          <a:blip r:embed="rId3">
            <a:alphaModFix/>
          </a:blip>
          <a:stretch>
            <a:fillRect/>
          </a:stretch>
        </p:blipFill>
        <p:spPr>
          <a:xfrm>
            <a:off x="1143100" y="2155275"/>
            <a:ext cx="2557800" cy="254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71"/>
          <p:cNvSpPr txBox="1"/>
          <p:nvPr/>
        </p:nvSpPr>
        <p:spPr>
          <a:xfrm>
            <a:off x="370024" y="522375"/>
            <a:ext cx="7172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 Level Security - SAML, JWT, HMAC</a:t>
            </a:r>
            <a:endParaRPr sz="2600">
              <a:solidFill>
                <a:srgbClr val="666666"/>
              </a:solidFill>
              <a:latin typeface="Roboto"/>
              <a:ea typeface="Roboto"/>
              <a:cs typeface="Roboto"/>
              <a:sym typeface="Roboto"/>
            </a:endParaRPr>
          </a:p>
        </p:txBody>
      </p:sp>
      <p:sp>
        <p:nvSpPr>
          <p:cNvPr id="881" name="Google Shape;881;p71"/>
          <p:cNvSpPr txBox="1"/>
          <p:nvPr/>
        </p:nvSpPr>
        <p:spPr>
          <a:xfrm>
            <a:off x="482000" y="1626775"/>
            <a:ext cx="9390900" cy="2685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Roboto"/>
              <a:buChar char="●"/>
            </a:pPr>
            <a:r>
              <a:rPr lang="en-US" sz="1600">
                <a:solidFill>
                  <a:srgbClr val="666666"/>
                </a:solidFill>
                <a:latin typeface="Roboto"/>
                <a:ea typeface="Roboto"/>
                <a:cs typeface="Roboto"/>
                <a:sym typeface="Roboto"/>
              </a:rPr>
              <a:t>SAML</a:t>
            </a:r>
            <a:endParaRPr sz="1600">
              <a:solidFill>
                <a:srgbClr val="666666"/>
              </a:solidFill>
              <a:latin typeface="Roboto"/>
              <a:ea typeface="Roboto"/>
              <a:cs typeface="Roboto"/>
              <a:sym typeface="Roboto"/>
            </a:endParaRPr>
          </a:p>
          <a:p>
            <a:pPr indent="0" lvl="0" marL="457200" rtl="0" algn="l">
              <a:spcBef>
                <a:spcPts val="1000"/>
              </a:spcBef>
              <a:spcAft>
                <a:spcPts val="0"/>
              </a:spcAft>
              <a:buNone/>
            </a:pPr>
            <a:r>
              <a:rPr lang="en-US" sz="1600" u="sng">
                <a:solidFill>
                  <a:srgbClr val="4285F4"/>
                </a:solidFill>
                <a:latin typeface="Roboto"/>
                <a:ea typeface="Roboto"/>
                <a:cs typeface="Roboto"/>
                <a:sym typeface="Roboto"/>
                <a:hlinkClick r:id="rId3"/>
              </a:rPr>
              <a:t>https://github.com/shahbagdadi/apigee-saml-idp</a:t>
            </a:r>
            <a:endParaRPr sz="1600">
              <a:solidFill>
                <a:srgbClr val="4285F4"/>
              </a:solidFill>
              <a:latin typeface="Roboto"/>
              <a:ea typeface="Roboto"/>
              <a:cs typeface="Roboto"/>
              <a:sym typeface="Roboto"/>
            </a:endParaRPr>
          </a:p>
          <a:p>
            <a:pPr indent="0" lvl="0" marL="457200" rtl="0" algn="l">
              <a:spcBef>
                <a:spcPts val="1000"/>
              </a:spcBef>
              <a:spcAft>
                <a:spcPts val="0"/>
              </a:spcAft>
              <a:buNone/>
            </a:pPr>
            <a:r>
              <a:rPr lang="en-US" sz="1600" u="sng">
                <a:solidFill>
                  <a:srgbClr val="4285F4"/>
                </a:solidFill>
                <a:latin typeface="Roboto"/>
                <a:ea typeface="Roboto"/>
                <a:cs typeface="Roboto"/>
                <a:sym typeface="Roboto"/>
                <a:hlinkClick r:id="rId4"/>
              </a:rPr>
              <a:t>https://github.com/srinandan/apigee-saml-callout</a:t>
            </a:r>
            <a:endParaRPr sz="1600">
              <a:solidFill>
                <a:srgbClr val="4285F4"/>
              </a:solidFill>
              <a:latin typeface="Roboto"/>
              <a:ea typeface="Roboto"/>
              <a:cs typeface="Roboto"/>
              <a:sym typeface="Roboto"/>
            </a:endParaRPr>
          </a:p>
          <a:p>
            <a:pPr indent="-330200" lvl="0" marL="457200" rtl="0" algn="l">
              <a:spcBef>
                <a:spcPts val="1000"/>
              </a:spcBef>
              <a:spcAft>
                <a:spcPts val="0"/>
              </a:spcAft>
              <a:buClr>
                <a:srgbClr val="666666"/>
              </a:buClr>
              <a:buSzPts val="1600"/>
              <a:buFont typeface="Roboto"/>
              <a:buChar char="●"/>
            </a:pPr>
            <a:r>
              <a:rPr lang="en-US" sz="1600">
                <a:solidFill>
                  <a:srgbClr val="666666"/>
                </a:solidFill>
                <a:latin typeface="Roboto"/>
                <a:ea typeface="Roboto"/>
                <a:cs typeface="Roboto"/>
                <a:sym typeface="Roboto"/>
              </a:rPr>
              <a:t>JWT</a:t>
            </a:r>
            <a:endParaRPr sz="1600">
              <a:solidFill>
                <a:srgbClr val="666666"/>
              </a:solidFill>
              <a:latin typeface="Roboto"/>
              <a:ea typeface="Roboto"/>
              <a:cs typeface="Roboto"/>
              <a:sym typeface="Roboto"/>
            </a:endParaRPr>
          </a:p>
          <a:p>
            <a:pPr indent="457200" lvl="0" marL="0" rtl="0" algn="l">
              <a:spcBef>
                <a:spcPts val="1000"/>
              </a:spcBef>
              <a:spcAft>
                <a:spcPts val="0"/>
              </a:spcAft>
              <a:buNone/>
            </a:pPr>
            <a:r>
              <a:rPr lang="en-US" sz="1600" u="sng">
                <a:solidFill>
                  <a:srgbClr val="4285F4"/>
                </a:solidFill>
                <a:latin typeface="Roboto"/>
                <a:ea typeface="Roboto"/>
                <a:cs typeface="Roboto"/>
                <a:sym typeface="Roboto"/>
                <a:hlinkClick r:id="rId5"/>
              </a:rPr>
              <a:t>https://docs.apigee.com/api-platform/reference/policies/jwt-policies-overview</a:t>
            </a:r>
            <a:endParaRPr sz="1600">
              <a:solidFill>
                <a:srgbClr val="4285F4"/>
              </a:solidFill>
              <a:latin typeface="Roboto"/>
              <a:ea typeface="Roboto"/>
              <a:cs typeface="Roboto"/>
              <a:sym typeface="Roboto"/>
            </a:endParaRPr>
          </a:p>
          <a:p>
            <a:pPr indent="-330200" lvl="0" marL="457200" rtl="0" algn="l">
              <a:spcBef>
                <a:spcPts val="1000"/>
              </a:spcBef>
              <a:spcAft>
                <a:spcPts val="0"/>
              </a:spcAft>
              <a:buClr>
                <a:srgbClr val="666666"/>
              </a:buClr>
              <a:buSzPts val="1600"/>
              <a:buFont typeface="Roboto"/>
              <a:buChar char="●"/>
            </a:pPr>
            <a:r>
              <a:rPr lang="en-US" sz="1600">
                <a:solidFill>
                  <a:srgbClr val="666666"/>
                </a:solidFill>
                <a:latin typeface="Roboto"/>
                <a:ea typeface="Roboto"/>
                <a:cs typeface="Roboto"/>
                <a:sym typeface="Roboto"/>
              </a:rPr>
              <a:t>HMAC</a:t>
            </a:r>
            <a:endParaRPr sz="1600">
              <a:solidFill>
                <a:srgbClr val="666666"/>
              </a:solidFill>
              <a:latin typeface="Roboto"/>
              <a:ea typeface="Roboto"/>
              <a:cs typeface="Roboto"/>
              <a:sym typeface="Roboto"/>
            </a:endParaRPr>
          </a:p>
          <a:p>
            <a:pPr indent="457200" lvl="0" marL="0" rtl="0" algn="l">
              <a:spcBef>
                <a:spcPts val="1000"/>
              </a:spcBef>
              <a:spcAft>
                <a:spcPts val="1000"/>
              </a:spcAft>
              <a:buNone/>
            </a:pPr>
            <a:r>
              <a:rPr lang="en-US" sz="1600" u="sng">
                <a:solidFill>
                  <a:srgbClr val="4285F4"/>
                </a:solidFill>
                <a:latin typeface="Roboto"/>
                <a:ea typeface="Roboto"/>
                <a:cs typeface="Roboto"/>
                <a:sym typeface="Roboto"/>
                <a:hlinkClick r:id="rId6"/>
              </a:rPr>
              <a:t>https://github.com/apigee/iloveapis2015-hmac-httpsignature</a:t>
            </a:r>
            <a:endParaRPr sz="1600">
              <a:solidFill>
                <a:srgbClr val="4285F4"/>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72"/>
          <p:cNvSpPr txBox="1"/>
          <p:nvPr/>
        </p:nvSpPr>
        <p:spPr>
          <a:xfrm>
            <a:off x="370024" y="522375"/>
            <a:ext cx="7172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 Level Security - CORS</a:t>
            </a:r>
            <a:endParaRPr sz="2600">
              <a:solidFill>
                <a:srgbClr val="666666"/>
              </a:solidFill>
              <a:latin typeface="Roboto"/>
              <a:ea typeface="Roboto"/>
              <a:cs typeface="Roboto"/>
              <a:sym typeface="Roboto"/>
            </a:endParaRPr>
          </a:p>
        </p:txBody>
      </p:sp>
      <p:grpSp>
        <p:nvGrpSpPr>
          <p:cNvPr id="887" name="Google Shape;887;p72"/>
          <p:cNvGrpSpPr/>
          <p:nvPr/>
        </p:nvGrpSpPr>
        <p:grpSpPr>
          <a:xfrm>
            <a:off x="240925" y="2047500"/>
            <a:ext cx="4329600" cy="2763000"/>
            <a:chOff x="370025" y="1661200"/>
            <a:chExt cx="4329600" cy="2763000"/>
          </a:xfrm>
        </p:grpSpPr>
        <p:sp>
          <p:nvSpPr>
            <p:cNvPr id="888" name="Google Shape;888;p72"/>
            <p:cNvSpPr/>
            <p:nvPr/>
          </p:nvSpPr>
          <p:spPr>
            <a:xfrm>
              <a:off x="370025" y="1661200"/>
              <a:ext cx="4329600" cy="2763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descr="cors-policy-attach_1.png" id="889" name="Google Shape;889;p72"/>
            <p:cNvPicPr preferRelativeResize="0"/>
            <p:nvPr/>
          </p:nvPicPr>
          <p:blipFill>
            <a:blip r:embed="rId3">
              <a:alphaModFix/>
            </a:blip>
            <a:stretch>
              <a:fillRect/>
            </a:stretch>
          </p:blipFill>
          <p:spPr>
            <a:xfrm>
              <a:off x="464700" y="1933075"/>
              <a:ext cx="4091075" cy="2301700"/>
            </a:xfrm>
            <a:prstGeom prst="rect">
              <a:avLst/>
            </a:prstGeom>
            <a:noFill/>
            <a:ln>
              <a:noFill/>
            </a:ln>
          </p:spPr>
        </p:pic>
      </p:grpSp>
      <p:sp>
        <p:nvSpPr>
          <p:cNvPr id="890" name="Google Shape;890;p72"/>
          <p:cNvSpPr txBox="1"/>
          <p:nvPr/>
        </p:nvSpPr>
        <p:spPr>
          <a:xfrm>
            <a:off x="5663600" y="1821600"/>
            <a:ext cx="6567600" cy="32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AssignMessage</a:t>
            </a:r>
            <a:r>
              <a:rPr lang="en-US" sz="1000">
                <a:solidFill>
                  <a:schemeClr val="dk1"/>
                </a:solidFill>
                <a:latin typeface="Courier New"/>
                <a:ea typeface="Courier New"/>
                <a:cs typeface="Courier New"/>
                <a:sym typeface="Courier New"/>
              </a:rPr>
              <a:t> </a:t>
            </a:r>
            <a:r>
              <a:rPr lang="en-US" sz="1000">
                <a:solidFill>
                  <a:srgbClr val="4285F4"/>
                </a:solidFill>
                <a:latin typeface="Courier New"/>
                <a:ea typeface="Courier New"/>
                <a:cs typeface="Courier New"/>
                <a:sym typeface="Courier New"/>
              </a:rPr>
              <a:t>async</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false</a:t>
            </a:r>
            <a:r>
              <a:rPr lang="en-US" sz="1000">
                <a:latin typeface="Courier New"/>
                <a:ea typeface="Courier New"/>
                <a:cs typeface="Courier New"/>
                <a:sym typeface="Courier New"/>
              </a:rPr>
              <a:t>"</a:t>
            </a:r>
            <a:r>
              <a:rPr lang="en-US" sz="1000">
                <a:solidFill>
                  <a:schemeClr val="dk1"/>
                </a:solidFill>
                <a:latin typeface="Courier New"/>
                <a:ea typeface="Courier New"/>
                <a:cs typeface="Courier New"/>
                <a:sym typeface="Courier New"/>
              </a:rPr>
              <a:t> </a:t>
            </a:r>
            <a:r>
              <a:rPr lang="en-US" sz="1000">
                <a:solidFill>
                  <a:srgbClr val="EA4335"/>
                </a:solidFill>
                <a:latin typeface="Courier New"/>
                <a:ea typeface="Courier New"/>
                <a:cs typeface="Courier New"/>
                <a:sym typeface="Courier New"/>
              </a:rPr>
              <a:t>continueOnError</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false</a:t>
            </a:r>
            <a:r>
              <a:rPr lang="en-US" sz="1000">
                <a:latin typeface="Courier New"/>
                <a:ea typeface="Courier New"/>
                <a:cs typeface="Courier New"/>
                <a:sym typeface="Courier New"/>
              </a:rPr>
              <a:t>"</a:t>
            </a:r>
            <a:r>
              <a:rPr lang="en-US" sz="1000">
                <a:solidFill>
                  <a:schemeClr val="dk1"/>
                </a:solidFill>
                <a:latin typeface="Courier New"/>
                <a:ea typeface="Courier New"/>
                <a:cs typeface="Courier New"/>
                <a:sym typeface="Courier New"/>
              </a:rPr>
              <a:t> </a:t>
            </a:r>
            <a:r>
              <a:rPr lang="en-US" sz="1000">
                <a:solidFill>
                  <a:srgbClr val="660066"/>
                </a:solidFill>
                <a:latin typeface="Courier New"/>
                <a:ea typeface="Courier New"/>
                <a:cs typeface="Courier New"/>
                <a:sym typeface="Courier New"/>
              </a:rPr>
              <a:t>enabled</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true</a:t>
            </a:r>
            <a:r>
              <a:rPr lang="en-US" sz="1000">
                <a:latin typeface="Courier New"/>
                <a:ea typeface="Courier New"/>
                <a:cs typeface="Courier New"/>
                <a:sym typeface="Courier New"/>
              </a:rPr>
              <a:t>"</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name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add-cors</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DisplayName</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Add CORS</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DisplayName</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FaultRules</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Properties</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Add</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Headers</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name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Access-Control-Allow-Origin</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name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Access-Control-Allow-Headers</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origin, x-requested-with, accept</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name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Access-Control-Max-Age</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3628800</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name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Access-Control-Allow-Methods</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GET, PUT, POST, DELETE</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Headers</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Add</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IgnoreUnresolvedVariables</a:t>
            </a:r>
            <a:r>
              <a:rPr lang="en-US" sz="1000">
                <a:solidFill>
                  <a:srgbClr val="000088"/>
                </a:solidFill>
                <a:latin typeface="Courier New"/>
                <a:ea typeface="Courier New"/>
                <a:cs typeface="Courier New"/>
                <a:sym typeface="Courier New"/>
              </a:rPr>
              <a:t>&gt;</a:t>
            </a:r>
            <a:r>
              <a:rPr lang="en-US" sz="1000">
                <a:solidFill>
                  <a:schemeClr val="dk1"/>
                </a:solidFill>
                <a:latin typeface="Courier New"/>
                <a:ea typeface="Courier New"/>
                <a:cs typeface="Courier New"/>
                <a:sym typeface="Courier New"/>
              </a:rPr>
              <a:t>true</a:t>
            </a: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IgnoreUnresolvedVariables</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chemeClr val="dk1"/>
                </a:solidFill>
                <a:latin typeface="Courier New"/>
                <a:ea typeface="Courier New"/>
                <a:cs typeface="Courier New"/>
                <a:sym typeface="Courier New"/>
              </a:rPr>
              <a:t>  </a:t>
            </a:r>
            <a:r>
              <a:rPr lang="en-US" sz="1000">
                <a:solidFill>
                  <a:srgbClr val="000088"/>
                </a:solidFill>
                <a:latin typeface="Courier New"/>
                <a:ea typeface="Courier New"/>
                <a:cs typeface="Courier New"/>
                <a:sym typeface="Courier New"/>
              </a:rPr>
              <a:t>&lt;AssignTo</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createNew</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false</a:t>
            </a:r>
            <a:r>
              <a:rPr lang="en-US" sz="1000">
                <a:latin typeface="Courier New"/>
                <a:ea typeface="Courier New"/>
                <a:cs typeface="Courier New"/>
                <a:sym typeface="Courier New"/>
              </a:rPr>
              <a:t>"</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transport</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http</a:t>
            </a:r>
            <a:r>
              <a:rPr lang="en-US" sz="1000">
                <a:latin typeface="Courier New"/>
                <a:ea typeface="Courier New"/>
                <a:cs typeface="Courier New"/>
                <a:sym typeface="Courier New"/>
              </a:rPr>
              <a:t>"</a:t>
            </a:r>
            <a:r>
              <a:rPr lang="en-US" sz="1000">
                <a:solidFill>
                  <a:schemeClr val="dk1"/>
                </a:solidFill>
                <a:latin typeface="Courier New"/>
                <a:ea typeface="Courier New"/>
                <a:cs typeface="Courier New"/>
                <a:sym typeface="Courier New"/>
              </a:rPr>
              <a:t> </a:t>
            </a:r>
            <a:r>
              <a:rPr lang="en-US" sz="1000">
                <a:solidFill>
                  <a:srgbClr val="FD2A00"/>
                </a:solidFill>
                <a:latin typeface="Courier New"/>
                <a:ea typeface="Courier New"/>
                <a:cs typeface="Courier New"/>
                <a:sym typeface="Courier New"/>
              </a:rPr>
              <a:t>type</a:t>
            </a:r>
            <a:r>
              <a:rPr lang="en-US" sz="1000">
                <a:solidFill>
                  <a:srgbClr val="666600"/>
                </a:solidFill>
                <a:latin typeface="Courier New"/>
                <a:ea typeface="Courier New"/>
                <a:cs typeface="Courier New"/>
                <a:sym typeface="Courier New"/>
              </a:rPr>
              <a:t>=</a:t>
            </a:r>
            <a:r>
              <a:rPr lang="en-US" sz="1000">
                <a:latin typeface="Courier New"/>
                <a:ea typeface="Courier New"/>
                <a:cs typeface="Courier New"/>
                <a:sym typeface="Courier New"/>
              </a:rPr>
              <a:t>"</a:t>
            </a:r>
            <a:r>
              <a:rPr lang="en-US" sz="1000">
                <a:solidFill>
                  <a:srgbClr val="008800"/>
                </a:solidFill>
                <a:latin typeface="Courier New"/>
                <a:ea typeface="Courier New"/>
                <a:cs typeface="Courier New"/>
                <a:sym typeface="Courier New"/>
              </a:rPr>
              <a:t>response</a:t>
            </a:r>
            <a:r>
              <a:rPr lang="en-US" sz="1000">
                <a:latin typeface="Courier New"/>
                <a:ea typeface="Courier New"/>
                <a:cs typeface="Courier New"/>
                <a:sym typeface="Courier New"/>
              </a:rPr>
              <a:t>"</a:t>
            </a:r>
            <a:r>
              <a:rPr lang="en-US" sz="1000">
                <a:solidFill>
                  <a:srgbClr val="000088"/>
                </a:solidFill>
                <a:latin typeface="Courier New"/>
                <a:ea typeface="Courier New"/>
                <a:cs typeface="Courier New"/>
                <a:sym typeface="Courier New"/>
              </a:rPr>
              <a:t>/&gt;</a:t>
            </a:r>
            <a:br>
              <a:rPr lang="en-US" sz="1000">
                <a:solidFill>
                  <a:schemeClr val="dk1"/>
                </a:solidFill>
                <a:latin typeface="Courier New"/>
                <a:ea typeface="Courier New"/>
                <a:cs typeface="Courier New"/>
                <a:sym typeface="Courier New"/>
              </a:rPr>
            </a:br>
            <a:r>
              <a:rPr lang="en-US" sz="1000">
                <a:solidFill>
                  <a:srgbClr val="000088"/>
                </a:solidFill>
                <a:latin typeface="Courier New"/>
                <a:ea typeface="Courier New"/>
                <a:cs typeface="Courier New"/>
                <a:sym typeface="Courier New"/>
              </a:rPr>
              <a:t>&lt;/</a:t>
            </a:r>
            <a:r>
              <a:rPr lang="en-US" sz="1000">
                <a:solidFill>
                  <a:srgbClr val="4285F4"/>
                </a:solidFill>
                <a:latin typeface="Courier New"/>
                <a:ea typeface="Courier New"/>
                <a:cs typeface="Courier New"/>
                <a:sym typeface="Courier New"/>
              </a:rPr>
              <a:t>AssignMessage</a:t>
            </a:r>
            <a:r>
              <a:rPr lang="en-US" sz="1000">
                <a:solidFill>
                  <a:srgbClr val="000088"/>
                </a:solidFill>
                <a:latin typeface="Courier New"/>
                <a:ea typeface="Courier New"/>
                <a:cs typeface="Courier New"/>
                <a:sym typeface="Courier New"/>
              </a:rPr>
              <a:t>&gt;</a:t>
            </a:r>
            <a:endParaRPr sz="1000">
              <a:solidFill>
                <a:srgbClr val="000088"/>
              </a:solidFill>
              <a:latin typeface="Courier New"/>
              <a:ea typeface="Courier New"/>
              <a:cs typeface="Courier New"/>
              <a:sym typeface="Courier New"/>
            </a:endParaRPr>
          </a:p>
          <a:p>
            <a:pPr indent="0" lvl="0" marL="0" rtl="0" algn="l">
              <a:lnSpc>
                <a:spcPct val="100000"/>
              </a:lnSpc>
              <a:spcBef>
                <a:spcPts val="1400"/>
              </a:spcBef>
              <a:spcAft>
                <a:spcPts val="0"/>
              </a:spcAft>
              <a:buNone/>
            </a:pPr>
            <a:r>
              <a:t/>
            </a:r>
            <a:endParaRPr sz="120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73"/>
          <p:cNvSpPr txBox="1"/>
          <p:nvPr/>
        </p:nvSpPr>
        <p:spPr>
          <a:xfrm>
            <a:off x="370024" y="522375"/>
            <a:ext cx="7172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 Level Security - Threat Protection Policies</a:t>
            </a:r>
            <a:endParaRPr sz="2600">
              <a:solidFill>
                <a:srgbClr val="666666"/>
              </a:solidFill>
              <a:latin typeface="Roboto"/>
              <a:ea typeface="Roboto"/>
              <a:cs typeface="Roboto"/>
              <a:sym typeface="Roboto"/>
            </a:endParaRPr>
          </a:p>
        </p:txBody>
      </p:sp>
      <p:pic>
        <p:nvPicPr>
          <p:cNvPr descr="Cloud_LogoAssets-08.png" id="896" name="Google Shape;896;p73"/>
          <p:cNvPicPr preferRelativeResize="0"/>
          <p:nvPr/>
        </p:nvPicPr>
        <p:blipFill rotWithShape="1">
          <a:blip r:embed="rId3">
            <a:alphaModFix/>
          </a:blip>
          <a:srcRect b="0" l="0" r="0" t="0"/>
          <a:stretch/>
        </p:blipFill>
        <p:spPr>
          <a:xfrm>
            <a:off x="2920650" y="1485625"/>
            <a:ext cx="1601100" cy="1425600"/>
          </a:xfrm>
          <a:prstGeom prst="rect">
            <a:avLst/>
          </a:prstGeom>
          <a:noFill/>
          <a:ln>
            <a:noFill/>
          </a:ln>
        </p:spPr>
      </p:pic>
      <p:sp>
        <p:nvSpPr>
          <p:cNvPr id="897" name="Google Shape;897;p73"/>
          <p:cNvSpPr txBox="1"/>
          <p:nvPr/>
        </p:nvSpPr>
        <p:spPr>
          <a:xfrm>
            <a:off x="2684850" y="1883725"/>
            <a:ext cx="20727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XML/JSON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US">
                <a:solidFill>
                  <a:srgbClr val="FFFFFF"/>
                </a:solidFill>
                <a:latin typeface="Roboto"/>
                <a:ea typeface="Roboto"/>
                <a:cs typeface="Roboto"/>
                <a:sym typeface="Roboto"/>
              </a:rPr>
              <a:t>INJECTION</a:t>
            </a:r>
            <a:endParaRPr>
              <a:solidFill>
                <a:srgbClr val="FFFFFF"/>
              </a:solidFill>
              <a:latin typeface="Roboto"/>
              <a:ea typeface="Roboto"/>
              <a:cs typeface="Roboto"/>
              <a:sym typeface="Roboto"/>
            </a:endParaRPr>
          </a:p>
        </p:txBody>
      </p:sp>
      <p:pic>
        <p:nvPicPr>
          <p:cNvPr descr="Cloud_LogoAssets-06.png" id="898" name="Google Shape;898;p73"/>
          <p:cNvPicPr preferRelativeResize="0"/>
          <p:nvPr/>
        </p:nvPicPr>
        <p:blipFill rotWithShape="1">
          <a:blip r:embed="rId4">
            <a:alphaModFix/>
          </a:blip>
          <a:srcRect b="0" l="0" r="0" t="0"/>
          <a:stretch/>
        </p:blipFill>
        <p:spPr>
          <a:xfrm>
            <a:off x="2920650" y="3040313"/>
            <a:ext cx="1601100" cy="1425300"/>
          </a:xfrm>
          <a:prstGeom prst="rect">
            <a:avLst/>
          </a:prstGeom>
          <a:noFill/>
          <a:ln>
            <a:noFill/>
          </a:ln>
        </p:spPr>
      </p:pic>
      <p:pic>
        <p:nvPicPr>
          <p:cNvPr descr="Cloud_LogoAssets-09.png" id="899" name="Google Shape;899;p73"/>
          <p:cNvPicPr preferRelativeResize="0"/>
          <p:nvPr/>
        </p:nvPicPr>
        <p:blipFill rotWithShape="1">
          <a:blip r:embed="rId5">
            <a:alphaModFix/>
          </a:blip>
          <a:srcRect b="0" l="0" r="0" t="0"/>
          <a:stretch/>
        </p:blipFill>
        <p:spPr>
          <a:xfrm>
            <a:off x="2920650" y="4590200"/>
            <a:ext cx="1601100" cy="1401000"/>
          </a:xfrm>
          <a:prstGeom prst="rect">
            <a:avLst/>
          </a:prstGeom>
          <a:noFill/>
          <a:ln>
            <a:noFill/>
          </a:ln>
        </p:spPr>
      </p:pic>
      <p:sp>
        <p:nvSpPr>
          <p:cNvPr id="900" name="Google Shape;900;p73"/>
          <p:cNvSpPr txBox="1"/>
          <p:nvPr/>
        </p:nvSpPr>
        <p:spPr>
          <a:xfrm>
            <a:off x="2745150" y="3337773"/>
            <a:ext cx="19521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INJECTION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US">
                <a:solidFill>
                  <a:srgbClr val="FFFFFF"/>
                </a:solidFill>
                <a:latin typeface="Roboto"/>
                <a:ea typeface="Roboto"/>
                <a:cs typeface="Roboto"/>
                <a:sym typeface="Roboto"/>
              </a:rPr>
              <a:t>&amp; SCRIPTING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US">
                <a:solidFill>
                  <a:srgbClr val="FFFFFF"/>
                </a:solidFill>
                <a:latin typeface="Roboto"/>
                <a:ea typeface="Roboto"/>
                <a:cs typeface="Roboto"/>
                <a:sym typeface="Roboto"/>
              </a:rPr>
              <a:t>ATTACKS</a:t>
            </a:r>
            <a:endParaRPr>
              <a:solidFill>
                <a:srgbClr val="FFFFFF"/>
              </a:solidFill>
              <a:latin typeface="Roboto"/>
              <a:ea typeface="Roboto"/>
              <a:cs typeface="Roboto"/>
              <a:sym typeface="Roboto"/>
            </a:endParaRPr>
          </a:p>
        </p:txBody>
      </p:sp>
      <p:sp>
        <p:nvSpPr>
          <p:cNvPr id="901" name="Google Shape;901;p73"/>
          <p:cNvSpPr txBox="1"/>
          <p:nvPr/>
        </p:nvSpPr>
        <p:spPr>
          <a:xfrm>
            <a:off x="2717250" y="5010800"/>
            <a:ext cx="20079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BURSTS OF</a:t>
            </a:r>
            <a:endParaRPr>
              <a:solidFill>
                <a:srgbClr val="FFFFFF"/>
              </a:solidFill>
              <a:latin typeface="Roboto"/>
              <a:ea typeface="Roboto"/>
              <a:cs typeface="Roboto"/>
              <a:sym typeface="Roboto"/>
            </a:endParaRPr>
          </a:p>
          <a:p>
            <a:pPr indent="0" lvl="0" marL="0" rtl="0" algn="ctr">
              <a:spcBef>
                <a:spcPts val="0"/>
              </a:spcBef>
              <a:spcAft>
                <a:spcPts val="0"/>
              </a:spcAft>
              <a:buNone/>
            </a:pPr>
            <a:r>
              <a:rPr lang="en-US">
                <a:solidFill>
                  <a:srgbClr val="FFFFFF"/>
                </a:solidFill>
                <a:latin typeface="Roboto"/>
                <a:ea typeface="Roboto"/>
                <a:cs typeface="Roboto"/>
                <a:sym typeface="Roboto"/>
              </a:rPr>
              <a:t>TRAFFIC</a:t>
            </a:r>
            <a:endParaRPr>
              <a:solidFill>
                <a:srgbClr val="FFFFFF"/>
              </a:solidFill>
              <a:latin typeface="Roboto"/>
              <a:ea typeface="Roboto"/>
              <a:cs typeface="Roboto"/>
              <a:sym typeface="Roboto"/>
            </a:endParaRPr>
          </a:p>
        </p:txBody>
      </p:sp>
      <p:sp>
        <p:nvSpPr>
          <p:cNvPr id="902" name="Google Shape;902;p73"/>
          <p:cNvSpPr txBox="1"/>
          <p:nvPr/>
        </p:nvSpPr>
        <p:spPr>
          <a:xfrm>
            <a:off x="4757550" y="1698925"/>
            <a:ext cx="5226600" cy="99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US" sz="1800">
                <a:solidFill>
                  <a:srgbClr val="4285F4"/>
                </a:solidFill>
                <a:latin typeface="Roboto"/>
                <a:ea typeface="Roboto"/>
                <a:cs typeface="Roboto"/>
                <a:sym typeface="Roboto"/>
              </a:rPr>
              <a:t>XMLThreatProtection</a:t>
            </a:r>
            <a:r>
              <a:rPr lang="en-US" sz="1800">
                <a:solidFill>
                  <a:srgbClr val="666666"/>
                </a:solidFill>
                <a:latin typeface="Roboto"/>
                <a:ea typeface="Roboto"/>
                <a:cs typeface="Roboto"/>
                <a:sym typeface="Roboto"/>
              </a:rPr>
              <a:t> and </a:t>
            </a:r>
            <a:r>
              <a:rPr lang="en-US" sz="1800">
                <a:solidFill>
                  <a:srgbClr val="4285F4"/>
                </a:solidFill>
                <a:latin typeface="Roboto"/>
                <a:ea typeface="Roboto"/>
                <a:cs typeface="Roboto"/>
                <a:sym typeface="Roboto"/>
              </a:rPr>
              <a:t>JSONThreatProtection</a:t>
            </a:r>
            <a:r>
              <a:rPr lang="en-US" sz="1800">
                <a:solidFill>
                  <a:srgbClr val="666666"/>
                </a:solidFill>
                <a:latin typeface="Roboto"/>
                <a:ea typeface="Roboto"/>
                <a:cs typeface="Roboto"/>
                <a:sym typeface="Roboto"/>
              </a:rPr>
              <a:t> policies help us keep malformed messages out of our systems.</a:t>
            </a:r>
            <a:endParaRPr sz="1800">
              <a:solidFill>
                <a:srgbClr val="666666"/>
              </a:solidFill>
              <a:latin typeface="Roboto"/>
              <a:ea typeface="Roboto"/>
              <a:cs typeface="Roboto"/>
              <a:sym typeface="Roboto"/>
            </a:endParaRPr>
          </a:p>
        </p:txBody>
      </p:sp>
      <p:sp>
        <p:nvSpPr>
          <p:cNvPr id="903" name="Google Shape;903;p73"/>
          <p:cNvSpPr txBox="1"/>
          <p:nvPr/>
        </p:nvSpPr>
        <p:spPr>
          <a:xfrm>
            <a:off x="4757550" y="3375125"/>
            <a:ext cx="5014500" cy="75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US" sz="1800">
                <a:solidFill>
                  <a:srgbClr val="4285F4"/>
                </a:solidFill>
                <a:latin typeface="Roboto"/>
                <a:ea typeface="Roboto"/>
                <a:cs typeface="Roboto"/>
                <a:sym typeface="Roboto"/>
              </a:rPr>
              <a:t>RegularExpressionProtection</a:t>
            </a:r>
            <a:r>
              <a:rPr lang="en-US" sz="1800">
                <a:solidFill>
                  <a:srgbClr val="666666"/>
                </a:solidFill>
                <a:latin typeface="Roboto"/>
                <a:ea typeface="Roboto"/>
                <a:cs typeface="Roboto"/>
                <a:sym typeface="Roboto"/>
              </a:rPr>
              <a:t> policy allows as to scan payloads for SQL, Javascript, etc.</a:t>
            </a:r>
            <a:endParaRPr sz="1800">
              <a:solidFill>
                <a:srgbClr val="666666"/>
              </a:solidFill>
              <a:latin typeface="Roboto"/>
              <a:ea typeface="Roboto"/>
              <a:cs typeface="Roboto"/>
              <a:sym typeface="Roboto"/>
            </a:endParaRPr>
          </a:p>
        </p:txBody>
      </p:sp>
      <p:sp>
        <p:nvSpPr>
          <p:cNvPr id="904" name="Google Shape;904;p73"/>
          <p:cNvSpPr txBox="1"/>
          <p:nvPr/>
        </p:nvSpPr>
        <p:spPr>
          <a:xfrm>
            <a:off x="4757550" y="5034495"/>
            <a:ext cx="4477800" cy="75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US" sz="1800">
                <a:solidFill>
                  <a:srgbClr val="4285F4"/>
                </a:solidFill>
                <a:latin typeface="Roboto"/>
                <a:ea typeface="Roboto"/>
                <a:cs typeface="Roboto"/>
                <a:sym typeface="Roboto"/>
              </a:rPr>
              <a:t>SpikeArrest</a:t>
            </a:r>
            <a:r>
              <a:rPr lang="en-US" sz="1800">
                <a:solidFill>
                  <a:srgbClr val="666666"/>
                </a:solidFill>
                <a:latin typeface="Roboto"/>
                <a:ea typeface="Roboto"/>
                <a:cs typeface="Roboto"/>
                <a:sym typeface="Roboto"/>
              </a:rPr>
              <a:t> policy protects our systems against instantaneous bursts of traffic.</a:t>
            </a:r>
            <a:endParaRPr sz="1800">
              <a:solidFill>
                <a:srgbClr val="66666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74"/>
          <p:cNvSpPr txBox="1"/>
          <p:nvPr/>
        </p:nvSpPr>
        <p:spPr>
          <a:xfrm>
            <a:off x="370025" y="522375"/>
            <a:ext cx="7172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Encrypted KVM</a:t>
            </a:r>
            <a:endParaRPr sz="2600">
              <a:solidFill>
                <a:srgbClr val="666666"/>
              </a:solidFill>
              <a:latin typeface="Roboto"/>
              <a:ea typeface="Roboto"/>
              <a:cs typeface="Roboto"/>
              <a:sym typeface="Roboto"/>
            </a:endParaRPr>
          </a:p>
        </p:txBody>
      </p:sp>
      <p:sp>
        <p:nvSpPr>
          <p:cNvPr id="911" name="Google Shape;911;p74"/>
          <p:cNvSpPr txBox="1"/>
          <p:nvPr/>
        </p:nvSpPr>
        <p:spPr>
          <a:xfrm>
            <a:off x="5715000" y="2268450"/>
            <a:ext cx="5773800" cy="232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Values are encrypted with an Edge-generated AES-128 cipher key.</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Helvetica Neue"/>
              <a:buChar char="●"/>
            </a:pPr>
            <a:r>
              <a:rPr lang="en-US" sz="1800">
                <a:solidFill>
                  <a:srgbClr val="666666"/>
                </a:solidFill>
                <a:latin typeface="Helvetica Neue"/>
                <a:ea typeface="Helvetica Neue"/>
                <a:cs typeface="Helvetica Neue"/>
                <a:sym typeface="Helvetica Neue"/>
              </a:rPr>
              <a:t>Values are masked with asterisks in the UI</a:t>
            </a:r>
            <a:endParaRPr sz="1800">
              <a:solidFill>
                <a:srgbClr val="666666"/>
              </a:solidFill>
              <a:latin typeface="Helvetica Neue"/>
              <a:ea typeface="Helvetica Neue"/>
              <a:cs typeface="Helvetica Neue"/>
              <a:sym typeface="Helvetica Neue"/>
            </a:endParaRPr>
          </a:p>
          <a:p>
            <a:pPr indent="-342900" lvl="0" marL="457200" rtl="0" algn="l">
              <a:spcBef>
                <a:spcPts val="1000"/>
              </a:spcBef>
              <a:spcAft>
                <a:spcPts val="1000"/>
              </a:spcAft>
              <a:buSzPts val="1800"/>
              <a:buChar char="●"/>
            </a:pPr>
            <a:r>
              <a:rPr lang="en-US" sz="1800">
                <a:solidFill>
                  <a:srgbClr val="484848"/>
                </a:solidFill>
                <a:highlight>
                  <a:srgbClr val="FFFFFF"/>
                </a:highlight>
                <a:latin typeface="Helvetica Neue"/>
                <a:ea typeface="Helvetica Neue"/>
                <a:cs typeface="Helvetica Neue"/>
                <a:sym typeface="Helvetica Neue"/>
              </a:rPr>
              <a:t>I</a:t>
            </a:r>
            <a:r>
              <a:rPr lang="en-US" sz="1800">
                <a:solidFill>
                  <a:srgbClr val="666666"/>
                </a:solidFill>
                <a:latin typeface="Roboto"/>
                <a:ea typeface="Roboto"/>
                <a:cs typeface="Roboto"/>
                <a:sym typeface="Roboto"/>
              </a:rPr>
              <a:t>n order to avoid the value being displayed in clear text in Trace and debug sessions the </a:t>
            </a:r>
            <a:r>
              <a:rPr lang="en-US" sz="1800">
                <a:solidFill>
                  <a:srgbClr val="666666"/>
                </a:solidFill>
                <a:latin typeface="Inconsolata"/>
                <a:ea typeface="Inconsolata"/>
                <a:cs typeface="Inconsolata"/>
                <a:sym typeface="Inconsolata"/>
              </a:rPr>
              <a:t>"private."</a:t>
            </a:r>
            <a:r>
              <a:rPr lang="en-US" sz="1800">
                <a:solidFill>
                  <a:srgbClr val="666666"/>
                </a:solidFill>
                <a:latin typeface="Roboto"/>
                <a:ea typeface="Roboto"/>
                <a:cs typeface="Roboto"/>
                <a:sym typeface="Roboto"/>
              </a:rPr>
              <a:t> prefix needs to be added to the variable name when reading it.</a:t>
            </a:r>
            <a:endParaRPr sz="1800">
              <a:solidFill>
                <a:srgbClr val="666666"/>
              </a:solidFill>
              <a:latin typeface="Roboto"/>
              <a:ea typeface="Roboto"/>
              <a:cs typeface="Roboto"/>
              <a:sym typeface="Roboto"/>
            </a:endParaRPr>
          </a:p>
        </p:txBody>
      </p:sp>
      <p:grpSp>
        <p:nvGrpSpPr>
          <p:cNvPr id="912" name="Google Shape;912;p74"/>
          <p:cNvGrpSpPr/>
          <p:nvPr/>
        </p:nvGrpSpPr>
        <p:grpSpPr>
          <a:xfrm>
            <a:off x="407775" y="2566348"/>
            <a:ext cx="4068000" cy="1725300"/>
            <a:chOff x="433600" y="2354398"/>
            <a:chExt cx="4068000" cy="1725300"/>
          </a:xfrm>
        </p:grpSpPr>
        <p:sp>
          <p:nvSpPr>
            <p:cNvPr id="913" name="Google Shape;913;p74"/>
            <p:cNvSpPr/>
            <p:nvPr/>
          </p:nvSpPr>
          <p:spPr>
            <a:xfrm>
              <a:off x="433600" y="2354398"/>
              <a:ext cx="4068000" cy="17253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descr="kvm_encrypted.png" id="914" name="Google Shape;914;p74"/>
            <p:cNvPicPr preferRelativeResize="0"/>
            <p:nvPr/>
          </p:nvPicPr>
          <p:blipFill>
            <a:blip r:embed="rId3">
              <a:alphaModFix/>
            </a:blip>
            <a:stretch>
              <a:fillRect/>
            </a:stretch>
          </p:blipFill>
          <p:spPr>
            <a:xfrm>
              <a:off x="648350" y="2660600"/>
              <a:ext cx="3638500" cy="111287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75"/>
          <p:cNvSpPr txBox="1"/>
          <p:nvPr/>
        </p:nvSpPr>
        <p:spPr>
          <a:xfrm>
            <a:off x="370025" y="522375"/>
            <a:ext cx="7172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PCI DSS / HIPAA Compliance</a:t>
            </a:r>
            <a:endParaRPr sz="2600">
              <a:solidFill>
                <a:srgbClr val="666666"/>
              </a:solidFill>
              <a:latin typeface="Roboto"/>
              <a:ea typeface="Roboto"/>
              <a:cs typeface="Roboto"/>
              <a:sym typeface="Roboto"/>
            </a:endParaRPr>
          </a:p>
        </p:txBody>
      </p:sp>
      <p:grpSp>
        <p:nvGrpSpPr>
          <p:cNvPr id="921" name="Google Shape;921;p75"/>
          <p:cNvGrpSpPr/>
          <p:nvPr/>
        </p:nvGrpSpPr>
        <p:grpSpPr>
          <a:xfrm>
            <a:off x="5991450" y="849250"/>
            <a:ext cx="6005738" cy="2332170"/>
            <a:chOff x="6508055" y="-231770"/>
            <a:chExt cx="5021100" cy="1509300"/>
          </a:xfrm>
        </p:grpSpPr>
        <p:sp>
          <p:nvSpPr>
            <p:cNvPr id="922" name="Google Shape;922;p75"/>
            <p:cNvSpPr/>
            <p:nvPr/>
          </p:nvSpPr>
          <p:spPr>
            <a:xfrm>
              <a:off x="6508055" y="-231770"/>
              <a:ext cx="5021100" cy="15093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sp>
          <p:nvSpPr>
            <p:cNvPr id="923" name="Google Shape;923;p75"/>
            <p:cNvSpPr txBox="1"/>
            <p:nvPr/>
          </p:nvSpPr>
          <p:spPr>
            <a:xfrm>
              <a:off x="6661658" y="-68119"/>
              <a:ext cx="47139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285F4"/>
                  </a:solidFill>
                  <a:latin typeface="Roboto"/>
                  <a:ea typeface="Roboto"/>
                  <a:cs typeface="Roboto"/>
                  <a:sym typeface="Roboto"/>
                </a:rPr>
                <a:t>PCI DSS </a:t>
              </a:r>
              <a:r>
                <a:rPr lang="en-US" sz="1800">
                  <a:solidFill>
                    <a:srgbClr val="666666"/>
                  </a:solidFill>
                  <a:latin typeface="Roboto"/>
                  <a:ea typeface="Roboto"/>
                  <a:cs typeface="Roboto"/>
                  <a:sym typeface="Roboto"/>
                </a:rPr>
                <a:t>(Payment Card Industry Data Security Standard)</a:t>
              </a:r>
              <a:endParaRPr sz="1800">
                <a:solidFill>
                  <a:srgbClr val="666666"/>
                </a:solidFill>
                <a:latin typeface="Roboto"/>
                <a:ea typeface="Roboto"/>
                <a:cs typeface="Roboto"/>
                <a:sym typeface="Roboto"/>
              </a:endParaRPr>
            </a:p>
            <a:p>
              <a:pPr indent="0" lvl="0" marL="0" rtl="0" algn="l">
                <a:spcBef>
                  <a:spcPts val="1000"/>
                </a:spcBef>
                <a:spcAft>
                  <a:spcPts val="0"/>
                </a:spcAft>
                <a:buNone/>
              </a:pPr>
              <a:r>
                <a:rPr lang="en-US" sz="1800">
                  <a:solidFill>
                    <a:srgbClr val="666666"/>
                  </a:solidFill>
                  <a:latin typeface="Roboto"/>
                  <a:ea typeface="Roboto"/>
                  <a:cs typeface="Roboto"/>
                  <a:sym typeface="Roboto"/>
                </a:rPr>
                <a:t>Set of security standards designed to ensure that ALL companies that accept, process, store or transmit credit card information maintain a secure environment.</a:t>
              </a:r>
              <a:endParaRPr sz="1800">
                <a:solidFill>
                  <a:srgbClr val="666666"/>
                </a:solidFill>
                <a:latin typeface="Roboto"/>
                <a:ea typeface="Roboto"/>
                <a:cs typeface="Roboto"/>
                <a:sym typeface="Roboto"/>
              </a:endParaRPr>
            </a:p>
          </p:txBody>
        </p:sp>
      </p:grpSp>
      <p:grpSp>
        <p:nvGrpSpPr>
          <p:cNvPr id="924" name="Google Shape;924;p75"/>
          <p:cNvGrpSpPr/>
          <p:nvPr/>
        </p:nvGrpSpPr>
        <p:grpSpPr>
          <a:xfrm>
            <a:off x="6009743" y="3380353"/>
            <a:ext cx="5962054" cy="2652745"/>
            <a:chOff x="6276900" y="522375"/>
            <a:chExt cx="5021100" cy="1448400"/>
          </a:xfrm>
        </p:grpSpPr>
        <p:sp>
          <p:nvSpPr>
            <p:cNvPr id="925" name="Google Shape;925;p75"/>
            <p:cNvSpPr/>
            <p:nvPr/>
          </p:nvSpPr>
          <p:spPr>
            <a:xfrm>
              <a:off x="6276900" y="522375"/>
              <a:ext cx="5021100" cy="14484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sp>
          <p:nvSpPr>
            <p:cNvPr id="926" name="Google Shape;926;p75"/>
            <p:cNvSpPr txBox="1"/>
            <p:nvPr/>
          </p:nvSpPr>
          <p:spPr>
            <a:xfrm>
              <a:off x="6430509" y="649278"/>
              <a:ext cx="47139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285F4"/>
                  </a:solidFill>
                  <a:latin typeface="Roboto"/>
                  <a:ea typeface="Roboto"/>
                  <a:cs typeface="Roboto"/>
                  <a:sym typeface="Roboto"/>
                </a:rPr>
                <a:t>HIPAA</a:t>
              </a:r>
              <a:r>
                <a:rPr lang="en-US" sz="1800">
                  <a:solidFill>
                    <a:srgbClr val="4285F4"/>
                  </a:solidFill>
                  <a:latin typeface="Roboto"/>
                  <a:ea typeface="Roboto"/>
                  <a:cs typeface="Roboto"/>
                  <a:sym typeface="Roboto"/>
                </a:rPr>
                <a:t> </a:t>
              </a:r>
              <a:r>
                <a:rPr lang="en-US" sz="1800">
                  <a:solidFill>
                    <a:srgbClr val="666666"/>
                  </a:solidFill>
                  <a:latin typeface="Roboto"/>
                  <a:ea typeface="Roboto"/>
                  <a:cs typeface="Roboto"/>
                  <a:sym typeface="Roboto"/>
                </a:rPr>
                <a:t>(</a:t>
              </a:r>
              <a:r>
                <a:rPr lang="en-US" sz="1800">
                  <a:solidFill>
                    <a:srgbClr val="666666"/>
                  </a:solidFill>
                  <a:latin typeface="Roboto"/>
                  <a:ea typeface="Roboto"/>
                  <a:cs typeface="Roboto"/>
                  <a:sym typeface="Roboto"/>
                </a:rPr>
                <a:t>Health Insurance Portability and Accountability Act</a:t>
              </a:r>
              <a:r>
                <a:rPr lang="en-US" sz="1800">
                  <a:solidFill>
                    <a:srgbClr val="666666"/>
                  </a:solidFill>
                  <a:latin typeface="Roboto"/>
                  <a:ea typeface="Roboto"/>
                  <a:cs typeface="Roboto"/>
                  <a:sym typeface="Roboto"/>
                </a:rPr>
                <a:t>)</a:t>
              </a:r>
              <a:endParaRPr sz="1800">
                <a:solidFill>
                  <a:srgbClr val="666666"/>
                </a:solidFill>
                <a:latin typeface="Roboto"/>
                <a:ea typeface="Roboto"/>
                <a:cs typeface="Roboto"/>
                <a:sym typeface="Roboto"/>
              </a:endParaRPr>
            </a:p>
            <a:p>
              <a:pPr indent="0" lvl="0" marL="0" rtl="0" algn="l">
                <a:spcBef>
                  <a:spcPts val="1000"/>
                </a:spcBef>
                <a:spcAft>
                  <a:spcPts val="0"/>
                </a:spcAft>
                <a:buNone/>
              </a:pPr>
              <a:r>
                <a:rPr lang="en-US" sz="1800">
                  <a:solidFill>
                    <a:srgbClr val="666666"/>
                  </a:solidFill>
                  <a:latin typeface="Roboto"/>
                  <a:ea typeface="Roboto"/>
                  <a:cs typeface="Roboto"/>
                  <a:sym typeface="Roboto"/>
                </a:rPr>
                <a:t>Sets the standard for protecting sensitive patient data. Any company that deals with protected health information (PHI) must ensure that all the required physical, network, and process security measures are in place and followed.</a:t>
              </a:r>
              <a:endParaRPr sz="1800">
                <a:solidFill>
                  <a:srgbClr val="666666"/>
                </a:solidFill>
                <a:latin typeface="Roboto"/>
                <a:ea typeface="Roboto"/>
                <a:cs typeface="Roboto"/>
                <a:sym typeface="Roboto"/>
              </a:endParaRPr>
            </a:p>
          </p:txBody>
        </p:sp>
      </p:grpSp>
      <p:grpSp>
        <p:nvGrpSpPr>
          <p:cNvPr id="927" name="Google Shape;927;p75"/>
          <p:cNvGrpSpPr/>
          <p:nvPr/>
        </p:nvGrpSpPr>
        <p:grpSpPr>
          <a:xfrm>
            <a:off x="640125" y="2397900"/>
            <a:ext cx="3695700" cy="2062200"/>
            <a:chOff x="623725" y="2299650"/>
            <a:chExt cx="3695700" cy="2062200"/>
          </a:xfrm>
        </p:grpSpPr>
        <p:sp>
          <p:nvSpPr>
            <p:cNvPr id="928" name="Google Shape;928;p75"/>
            <p:cNvSpPr/>
            <p:nvPr/>
          </p:nvSpPr>
          <p:spPr>
            <a:xfrm>
              <a:off x="2347025" y="2299650"/>
              <a:ext cx="1915200" cy="2062200"/>
            </a:xfrm>
            <a:prstGeom prst="foldedCorner">
              <a:avLst>
                <a:gd fmla="val 16667" name="adj"/>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5"/>
            <p:cNvSpPr txBox="1"/>
            <p:nvPr/>
          </p:nvSpPr>
          <p:spPr>
            <a:xfrm>
              <a:off x="2444725" y="2426075"/>
              <a:ext cx="11181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66666"/>
                  </a:solidFill>
                  <a:latin typeface="Indie Flower"/>
                  <a:ea typeface="Indie Flower"/>
                  <a:cs typeface="Indie Flower"/>
                  <a:sym typeface="Indie Flower"/>
                </a:rPr>
                <a:t>CHECKLIST</a:t>
              </a:r>
              <a:endParaRPr b="1">
                <a:solidFill>
                  <a:srgbClr val="666666"/>
                </a:solidFill>
                <a:latin typeface="Indie Flower"/>
                <a:ea typeface="Indie Flower"/>
                <a:cs typeface="Indie Flower"/>
                <a:sym typeface="Indie Flower"/>
              </a:endParaRPr>
            </a:p>
          </p:txBody>
        </p:sp>
        <p:sp>
          <p:nvSpPr>
            <p:cNvPr id="930" name="Google Shape;930;p75"/>
            <p:cNvSpPr/>
            <p:nvPr/>
          </p:nvSpPr>
          <p:spPr>
            <a:xfrm>
              <a:off x="2489725" y="2986063"/>
              <a:ext cx="204600" cy="204600"/>
            </a:xfrm>
            <a:prstGeom prst="rect">
              <a:avLst/>
            </a:prstGeom>
            <a:solidFill>
              <a:schemeClr val="lt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31" name="Google Shape;931;p75"/>
            <p:cNvSpPr/>
            <p:nvPr/>
          </p:nvSpPr>
          <p:spPr>
            <a:xfrm>
              <a:off x="2489725" y="3357350"/>
              <a:ext cx="204600" cy="204600"/>
            </a:xfrm>
            <a:prstGeom prst="rect">
              <a:avLst/>
            </a:prstGeom>
            <a:solidFill>
              <a:schemeClr val="lt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5"/>
            <p:cNvSpPr txBox="1"/>
            <p:nvPr/>
          </p:nvSpPr>
          <p:spPr>
            <a:xfrm>
              <a:off x="2694325" y="2908375"/>
              <a:ext cx="162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999999"/>
                  </a:solidFill>
                  <a:latin typeface="Indie Flower"/>
                  <a:ea typeface="Indie Flower"/>
                  <a:cs typeface="Indie Flower"/>
                  <a:sym typeface="Indie Flower"/>
                </a:rPr>
                <a:t>PCI DSS compliant</a:t>
              </a:r>
              <a:endParaRPr>
                <a:solidFill>
                  <a:srgbClr val="999999"/>
                </a:solidFill>
                <a:latin typeface="Indie Flower"/>
                <a:ea typeface="Indie Flower"/>
                <a:cs typeface="Indie Flower"/>
                <a:sym typeface="Indie Flower"/>
              </a:endParaRPr>
            </a:p>
          </p:txBody>
        </p:sp>
        <p:sp>
          <p:nvSpPr>
            <p:cNvPr id="933" name="Google Shape;933;p75"/>
            <p:cNvSpPr txBox="1"/>
            <p:nvPr/>
          </p:nvSpPr>
          <p:spPr>
            <a:xfrm>
              <a:off x="2694325" y="3268900"/>
              <a:ext cx="1412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999999"/>
                  </a:solidFill>
                  <a:latin typeface="Indie Flower"/>
                  <a:ea typeface="Indie Flower"/>
                  <a:cs typeface="Indie Flower"/>
                  <a:sym typeface="Indie Flower"/>
                </a:rPr>
                <a:t>HIPAA </a:t>
              </a:r>
              <a:r>
                <a:rPr lang="en-US">
                  <a:solidFill>
                    <a:srgbClr val="999999"/>
                  </a:solidFill>
                  <a:latin typeface="Indie Flower"/>
                  <a:ea typeface="Indie Flower"/>
                  <a:cs typeface="Indie Flower"/>
                  <a:sym typeface="Indie Flower"/>
                </a:rPr>
                <a:t>compliant</a:t>
              </a:r>
              <a:endParaRPr>
                <a:solidFill>
                  <a:srgbClr val="999999"/>
                </a:solidFill>
                <a:latin typeface="Indie Flower"/>
                <a:ea typeface="Indie Flower"/>
                <a:cs typeface="Indie Flower"/>
                <a:sym typeface="Indie Flower"/>
              </a:endParaRPr>
            </a:p>
          </p:txBody>
        </p:sp>
        <p:sp>
          <p:nvSpPr>
            <p:cNvPr id="934" name="Google Shape;934;p75"/>
            <p:cNvSpPr txBox="1"/>
            <p:nvPr/>
          </p:nvSpPr>
          <p:spPr>
            <a:xfrm>
              <a:off x="2444725" y="2871550"/>
              <a:ext cx="2946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Permanent Marker"/>
                  <a:ea typeface="Permanent Marker"/>
                  <a:cs typeface="Permanent Marker"/>
                  <a:sym typeface="Permanent Marker"/>
                </a:rPr>
                <a:t>x</a:t>
              </a:r>
              <a:endParaRPr>
                <a:solidFill>
                  <a:srgbClr val="666666"/>
                </a:solidFill>
                <a:latin typeface="Permanent Marker"/>
                <a:ea typeface="Permanent Marker"/>
                <a:cs typeface="Permanent Marker"/>
                <a:sym typeface="Permanent Marker"/>
              </a:endParaRPr>
            </a:p>
          </p:txBody>
        </p:sp>
        <p:sp>
          <p:nvSpPr>
            <p:cNvPr id="935" name="Google Shape;935;p75"/>
            <p:cNvSpPr txBox="1"/>
            <p:nvPr/>
          </p:nvSpPr>
          <p:spPr>
            <a:xfrm>
              <a:off x="2444725" y="3252550"/>
              <a:ext cx="2946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Permanent Marker"/>
                  <a:ea typeface="Permanent Marker"/>
                  <a:cs typeface="Permanent Marker"/>
                  <a:sym typeface="Permanent Marker"/>
                </a:rPr>
                <a:t>x</a:t>
              </a:r>
              <a:endParaRPr>
                <a:solidFill>
                  <a:srgbClr val="666666"/>
                </a:solidFill>
                <a:latin typeface="Permanent Marker"/>
                <a:ea typeface="Permanent Marker"/>
                <a:cs typeface="Permanent Marker"/>
                <a:sym typeface="Permanent Marker"/>
              </a:endParaRPr>
            </a:p>
          </p:txBody>
        </p:sp>
        <p:sp>
          <p:nvSpPr>
            <p:cNvPr id="936" name="Google Shape;936;p75"/>
            <p:cNvSpPr txBox="1"/>
            <p:nvPr/>
          </p:nvSpPr>
          <p:spPr>
            <a:xfrm>
              <a:off x="623725" y="3055800"/>
              <a:ext cx="15630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285F4"/>
                  </a:solidFill>
                  <a:latin typeface="Roboto Condensed"/>
                  <a:ea typeface="Roboto Condensed"/>
                  <a:cs typeface="Roboto Condensed"/>
                  <a:sym typeface="Roboto Condensed"/>
                </a:rPr>
                <a:t>Compliant?</a:t>
              </a:r>
              <a:endParaRPr sz="2400">
                <a:solidFill>
                  <a:srgbClr val="4285F4"/>
                </a:solidFill>
                <a:latin typeface="Roboto Condensed"/>
                <a:ea typeface="Roboto Condensed"/>
                <a:cs typeface="Roboto Condensed"/>
                <a:sym typeface="Roboto Condense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76"/>
          <p:cNvSpPr txBox="1"/>
          <p:nvPr/>
        </p:nvSpPr>
        <p:spPr>
          <a:xfrm>
            <a:off x="370025" y="522375"/>
            <a:ext cx="7172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Edge user access</a:t>
            </a:r>
            <a:endParaRPr sz="2600">
              <a:solidFill>
                <a:srgbClr val="666666"/>
              </a:solidFill>
              <a:latin typeface="Roboto"/>
              <a:ea typeface="Roboto"/>
              <a:cs typeface="Roboto"/>
              <a:sym typeface="Roboto"/>
            </a:endParaRPr>
          </a:p>
        </p:txBody>
      </p:sp>
      <p:pic>
        <p:nvPicPr>
          <p:cNvPr descr="users.png" id="943" name="Google Shape;943;p76"/>
          <p:cNvPicPr preferRelativeResize="0"/>
          <p:nvPr/>
        </p:nvPicPr>
        <p:blipFill>
          <a:blip r:embed="rId3">
            <a:alphaModFix/>
          </a:blip>
          <a:stretch>
            <a:fillRect/>
          </a:stretch>
        </p:blipFill>
        <p:spPr>
          <a:xfrm>
            <a:off x="1223625" y="2339725"/>
            <a:ext cx="2178575" cy="2178552"/>
          </a:xfrm>
          <a:prstGeom prst="rect">
            <a:avLst/>
          </a:prstGeom>
          <a:noFill/>
          <a:ln>
            <a:noFill/>
          </a:ln>
        </p:spPr>
      </p:pic>
      <p:sp>
        <p:nvSpPr>
          <p:cNvPr id="944" name="Google Shape;944;p76"/>
          <p:cNvSpPr txBox="1"/>
          <p:nvPr/>
        </p:nvSpPr>
        <p:spPr>
          <a:xfrm>
            <a:off x="5772775" y="2297254"/>
            <a:ext cx="5792700" cy="22635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sz="1800">
                <a:solidFill>
                  <a:srgbClr val="666666"/>
                </a:solidFill>
                <a:latin typeface="Roboto"/>
                <a:ea typeface="Roboto"/>
                <a:cs typeface="Roboto"/>
                <a:sym typeface="Roboto"/>
              </a:rPr>
              <a:t>Best practices: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Have separate organizations for production and non-production.</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Restrict what users can do with the out-of-the-box RBAC (</a:t>
            </a:r>
            <a:r>
              <a:rPr lang="en-US" sz="1800">
                <a:solidFill>
                  <a:srgbClr val="666666"/>
                </a:solidFill>
                <a:latin typeface="Roboto"/>
                <a:ea typeface="Roboto"/>
                <a:cs typeface="Roboto"/>
                <a:sym typeface="Roboto"/>
              </a:rPr>
              <a:t>Role Based Access Control)</a:t>
            </a:r>
            <a:r>
              <a:rPr lang="en-US" sz="1800">
                <a:solidFill>
                  <a:srgbClr val="666666"/>
                </a:solidFill>
                <a:latin typeface="Roboto"/>
                <a:ea typeface="Roboto"/>
                <a:cs typeface="Roboto"/>
                <a:sym typeface="Roboto"/>
              </a:rPr>
              <a:t> provided by Edge </a:t>
            </a:r>
            <a:endParaRPr sz="1800">
              <a:solidFill>
                <a:srgbClr val="666666"/>
              </a:solidFill>
              <a:latin typeface="Roboto"/>
              <a:ea typeface="Roboto"/>
              <a:cs typeface="Roboto"/>
              <a:sym typeface="Roboto"/>
            </a:endParaRPr>
          </a:p>
          <a:p>
            <a:pPr indent="0" lvl="0" marL="0" rtl="0" algn="l">
              <a:spcBef>
                <a:spcPts val="1000"/>
              </a:spcBef>
              <a:spcAft>
                <a:spcPts val="0"/>
              </a:spcAft>
              <a:buNone/>
            </a:pPr>
            <a:r>
              <a:t/>
            </a:r>
            <a:endParaRPr sz="1600">
              <a:solidFill>
                <a:srgbClr val="66666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77"/>
          <p:cNvSpPr txBox="1"/>
          <p:nvPr/>
        </p:nvSpPr>
        <p:spPr>
          <a:xfrm>
            <a:off x="370025" y="522375"/>
            <a:ext cx="7172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Data Masking and Hiding</a:t>
            </a:r>
            <a:endParaRPr sz="2600">
              <a:solidFill>
                <a:srgbClr val="666666"/>
              </a:solidFill>
              <a:latin typeface="Roboto"/>
              <a:ea typeface="Roboto"/>
              <a:cs typeface="Roboto"/>
              <a:sym typeface="Roboto"/>
            </a:endParaRPr>
          </a:p>
        </p:txBody>
      </p:sp>
      <p:sp>
        <p:nvSpPr>
          <p:cNvPr id="951" name="Google Shape;951;p77"/>
          <p:cNvSpPr txBox="1"/>
          <p:nvPr/>
        </p:nvSpPr>
        <p:spPr>
          <a:xfrm>
            <a:off x="370025" y="1820150"/>
            <a:ext cx="4812900" cy="37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US" sz="1800">
                <a:solidFill>
                  <a:srgbClr val="666666"/>
                </a:solidFill>
                <a:latin typeface="Roboto"/>
                <a:ea typeface="Roboto"/>
                <a:cs typeface="Roboto"/>
                <a:sym typeface="Roboto"/>
              </a:rPr>
              <a:t>Hiding Sensitive Data</a:t>
            </a:r>
            <a:endParaRPr b="1" sz="1800">
              <a:solidFill>
                <a:srgbClr val="666666"/>
              </a:solidFill>
              <a:latin typeface="Roboto"/>
              <a:ea typeface="Roboto"/>
              <a:cs typeface="Roboto"/>
              <a:sym typeface="Roboto"/>
            </a:endParaRPr>
          </a:p>
          <a:p>
            <a:pPr indent="0" lvl="0" marL="0" rtl="0" algn="l">
              <a:lnSpc>
                <a:spcPct val="115000"/>
              </a:lnSpc>
              <a:spcBef>
                <a:spcPts val="800"/>
              </a:spcBef>
              <a:spcAft>
                <a:spcPts val="0"/>
              </a:spcAft>
              <a:buNone/>
            </a:pPr>
            <a:r>
              <a:rPr lang="en-US" sz="1800">
                <a:solidFill>
                  <a:srgbClr val="666666"/>
                </a:solidFill>
                <a:latin typeface="Roboto"/>
                <a:ea typeface="Roboto"/>
                <a:cs typeface="Roboto"/>
                <a:sym typeface="Roboto"/>
              </a:rPr>
              <a:t>You can prevent sensitive data from appearing in the Trace tool and debug sessions by creating custom variables prefixed with </a:t>
            </a:r>
            <a:r>
              <a:rPr lang="en-US" sz="1800">
                <a:solidFill>
                  <a:srgbClr val="666666"/>
                </a:solidFill>
                <a:latin typeface="Inconsolata"/>
                <a:ea typeface="Inconsolata"/>
                <a:cs typeface="Inconsolata"/>
                <a:sym typeface="Inconsolata"/>
              </a:rPr>
              <a:t>"private."</a:t>
            </a:r>
            <a:r>
              <a:rPr lang="en-US" sz="1800">
                <a:solidFill>
                  <a:srgbClr val="666666"/>
                </a:solidFill>
                <a:latin typeface="Roboto"/>
                <a:ea typeface="Roboto"/>
                <a:cs typeface="Roboto"/>
                <a:sym typeface="Roboto"/>
              </a:rPr>
              <a:t>.</a:t>
            </a:r>
            <a:endParaRPr sz="1800">
              <a:solidFill>
                <a:srgbClr val="666666"/>
              </a:solidFill>
              <a:latin typeface="Roboto"/>
              <a:ea typeface="Roboto"/>
              <a:cs typeface="Roboto"/>
              <a:sym typeface="Roboto"/>
            </a:endParaRPr>
          </a:p>
          <a:p>
            <a:pPr indent="0" lvl="0" marL="0" rtl="0" algn="l">
              <a:lnSpc>
                <a:spcPct val="115000"/>
              </a:lnSpc>
              <a:spcBef>
                <a:spcPts val="800"/>
              </a:spcBef>
              <a:spcAft>
                <a:spcPts val="800"/>
              </a:spcAft>
              <a:buNone/>
            </a:pPr>
            <a:r>
              <a:rPr lang="en-US" sz="1800">
                <a:solidFill>
                  <a:srgbClr val="666666"/>
                </a:solidFill>
                <a:latin typeface="Roboto"/>
                <a:ea typeface="Roboto"/>
                <a:cs typeface="Roboto"/>
                <a:sym typeface="Roboto"/>
              </a:rPr>
              <a:t>The difference between hiding and masking is that hidden variables don't appear at all, and masked values are replaced with asterisks in Trace and debug sessions.</a:t>
            </a:r>
            <a:endParaRPr sz="1800">
              <a:solidFill>
                <a:srgbClr val="666666"/>
              </a:solidFill>
              <a:latin typeface="Roboto"/>
              <a:ea typeface="Roboto"/>
              <a:cs typeface="Roboto"/>
              <a:sym typeface="Roboto"/>
            </a:endParaRPr>
          </a:p>
        </p:txBody>
      </p:sp>
      <p:sp>
        <p:nvSpPr>
          <p:cNvPr id="952" name="Google Shape;952;p77"/>
          <p:cNvSpPr txBox="1"/>
          <p:nvPr/>
        </p:nvSpPr>
        <p:spPr>
          <a:xfrm>
            <a:off x="6033175" y="1687550"/>
            <a:ext cx="4812900" cy="42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666666"/>
                </a:solidFill>
                <a:latin typeface="Roboto"/>
                <a:ea typeface="Roboto"/>
                <a:cs typeface="Roboto"/>
                <a:sym typeface="Roboto"/>
              </a:rPr>
              <a:t>Masking Sensitive Data</a:t>
            </a:r>
            <a:endParaRPr b="1" sz="1800">
              <a:solidFill>
                <a:srgbClr val="666666"/>
              </a:solidFill>
              <a:latin typeface="Roboto"/>
              <a:ea typeface="Roboto"/>
              <a:cs typeface="Roboto"/>
              <a:sym typeface="Roboto"/>
            </a:endParaRPr>
          </a:p>
          <a:p>
            <a:pPr indent="0" lvl="0" marL="0" rtl="0" algn="l">
              <a:lnSpc>
                <a:spcPct val="100000"/>
              </a:lnSpc>
              <a:spcBef>
                <a:spcPts val="800"/>
              </a:spcBef>
              <a:spcAft>
                <a:spcPts val="0"/>
              </a:spcAft>
              <a:buNone/>
            </a:pPr>
            <a:r>
              <a:rPr lang="en-US" sz="1800">
                <a:solidFill>
                  <a:srgbClr val="666666"/>
                </a:solidFill>
                <a:latin typeface="Roboto"/>
                <a:ea typeface="Roboto"/>
                <a:cs typeface="Roboto"/>
                <a:sym typeface="Roboto"/>
              </a:rPr>
              <a:t>Edge lets you define 'mask configurations' to mask specific data in trace and debug sessions. Masking configurations can be set at the organization or API proxy level. Role-based capabilities govern which users have access to the data that is defined as sensitive.</a:t>
            </a:r>
            <a:endParaRPr sz="1800">
              <a:solidFill>
                <a:srgbClr val="666666"/>
              </a:solidFill>
              <a:latin typeface="Roboto"/>
              <a:ea typeface="Roboto"/>
              <a:cs typeface="Roboto"/>
              <a:sym typeface="Roboto"/>
            </a:endParaRPr>
          </a:p>
          <a:p>
            <a:pPr indent="0" lvl="0" marL="0" rtl="0" algn="l">
              <a:lnSpc>
                <a:spcPct val="100000"/>
              </a:lnSpc>
              <a:spcBef>
                <a:spcPts val="1100"/>
              </a:spcBef>
              <a:spcAft>
                <a:spcPts val="0"/>
              </a:spcAft>
              <a:buNone/>
            </a:pPr>
            <a:r>
              <a:rPr lang="en-US" sz="1800">
                <a:solidFill>
                  <a:srgbClr val="666666"/>
                </a:solidFill>
                <a:latin typeface="Roboto"/>
                <a:ea typeface="Roboto"/>
                <a:cs typeface="Roboto"/>
                <a:sym typeface="Roboto"/>
              </a:rPr>
              <a:t>When data is masked, it is replaced with asterisks in the trace output.</a:t>
            </a:r>
            <a:endParaRPr sz="1800">
              <a:solidFill>
                <a:srgbClr val="666666"/>
              </a:solidFill>
              <a:latin typeface="Roboto"/>
              <a:ea typeface="Roboto"/>
              <a:cs typeface="Roboto"/>
              <a:sym typeface="Roboto"/>
            </a:endParaRPr>
          </a:p>
          <a:p>
            <a:pPr indent="0" lvl="0" marL="0" rtl="0" algn="l">
              <a:lnSpc>
                <a:spcPct val="100000"/>
              </a:lnSpc>
              <a:spcBef>
                <a:spcPts val="1100"/>
              </a:spcBef>
              <a:spcAft>
                <a:spcPts val="0"/>
              </a:spcAft>
              <a:buClr>
                <a:schemeClr val="dk1"/>
              </a:buClr>
              <a:buSzPts val="1100"/>
              <a:buFont typeface="Arial"/>
              <a:buNone/>
            </a:pPr>
            <a:r>
              <a:rPr lang="en-US" sz="1800">
                <a:solidFill>
                  <a:srgbClr val="666666"/>
                </a:solidFill>
                <a:latin typeface="Roboto"/>
                <a:ea typeface="Roboto"/>
                <a:cs typeface="Roboto"/>
                <a:sym typeface="Roboto"/>
              </a:rPr>
              <a:t>Mask configurations enable you to identify sensitive data in these sources: XML payloads, JSON payloads, variables.</a:t>
            </a:r>
            <a:endParaRPr sz="1800">
              <a:solidFill>
                <a:srgbClr val="666666"/>
              </a:solidFill>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t/>
            </a:r>
            <a:endParaRPr sz="1200">
              <a:solidFill>
                <a:srgbClr val="484848"/>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solidFill>
                <a:srgbClr val="666666"/>
              </a:solidFill>
              <a:latin typeface="Roboto"/>
              <a:ea typeface="Roboto"/>
              <a:cs typeface="Roboto"/>
              <a:sym typeface="Roboto"/>
            </a:endParaRPr>
          </a:p>
          <a:p>
            <a:pPr indent="0" lvl="0" marL="0" rtl="0" algn="l">
              <a:lnSpc>
                <a:spcPct val="115000"/>
              </a:lnSpc>
              <a:spcBef>
                <a:spcPts val="800"/>
              </a:spcBef>
              <a:spcAft>
                <a:spcPts val="800"/>
              </a:spcAft>
              <a:buClr>
                <a:srgbClr val="000000"/>
              </a:buClr>
              <a:buSzPts val="1100"/>
              <a:buFont typeface="Arial"/>
              <a:buNone/>
            </a:pPr>
            <a:r>
              <a:t/>
            </a:r>
            <a:endParaRPr sz="1200">
              <a:solidFill>
                <a:srgbClr val="666666"/>
              </a:solidFill>
              <a:latin typeface="Roboto"/>
              <a:ea typeface="Roboto"/>
              <a:cs typeface="Roboto"/>
              <a:sym typeface="Roboto"/>
            </a:endParaRPr>
          </a:p>
        </p:txBody>
      </p:sp>
      <p:cxnSp>
        <p:nvCxnSpPr>
          <p:cNvPr id="953" name="Google Shape;953;p77"/>
          <p:cNvCxnSpPr/>
          <p:nvPr/>
        </p:nvCxnSpPr>
        <p:spPr>
          <a:xfrm>
            <a:off x="5608050" y="1820150"/>
            <a:ext cx="0" cy="4006500"/>
          </a:xfrm>
          <a:prstGeom prst="straightConnector1">
            <a:avLst/>
          </a:prstGeom>
          <a:noFill/>
          <a:ln cap="flat" cmpd="sng" w="9525">
            <a:solidFill>
              <a:srgbClr val="BFBFB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0"/>
          <p:cNvSpPr txBox="1"/>
          <p:nvPr/>
        </p:nvSpPr>
        <p:spPr>
          <a:xfrm>
            <a:off x="271825" y="973400"/>
            <a:ext cx="8737200" cy="5212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T</a:t>
            </a:r>
            <a:r>
              <a:rPr lang="en-US">
                <a:solidFill>
                  <a:schemeClr val="dk2"/>
                </a:solidFill>
                <a:latin typeface="Roboto"/>
                <a:ea typeface="Roboto"/>
                <a:cs typeface="Roboto"/>
                <a:sym typeface="Roboto"/>
              </a:rPr>
              <a:t>ransport-level security (1 and 2-way TLS)</a:t>
            </a:r>
            <a:endParaRPr>
              <a:solidFill>
                <a:schemeClr val="dk2"/>
              </a:solidFill>
              <a:latin typeface="Roboto"/>
              <a:ea typeface="Roboto"/>
              <a:cs typeface="Roboto"/>
              <a:sym typeface="Roboto"/>
            </a:endParaRPr>
          </a:p>
          <a:p>
            <a:pPr indent="-317500" lvl="1" marL="9144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Client -&gt; Edge</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Edge -&gt; Target</a:t>
            </a:r>
            <a:endParaRPr>
              <a:solidFill>
                <a:schemeClr val="dk2"/>
              </a:solidFill>
              <a:latin typeface="Roboto"/>
              <a:ea typeface="Roboto"/>
              <a:cs typeface="Roboto"/>
              <a:sym typeface="Roboto"/>
            </a:endParaRPr>
          </a:p>
          <a:p>
            <a:pPr indent="-317500" lvl="0" marL="457200" rtl="0" algn="l">
              <a:spcBef>
                <a:spcPts val="520"/>
              </a:spcBef>
              <a:spcAft>
                <a:spcPts val="0"/>
              </a:spcAft>
              <a:buClr>
                <a:schemeClr val="dk2"/>
              </a:buClr>
              <a:buSzPts val="1400"/>
              <a:buFont typeface="Roboto"/>
              <a:buChar char="●"/>
            </a:pPr>
            <a:r>
              <a:rPr lang="en-US">
                <a:solidFill>
                  <a:schemeClr val="dk2"/>
                </a:solidFill>
                <a:latin typeface="Roboto"/>
                <a:ea typeface="Roboto"/>
                <a:cs typeface="Roboto"/>
                <a:sym typeface="Roboto"/>
              </a:rPr>
              <a:t>IP Access Control</a:t>
            </a:r>
            <a:endParaRPr>
              <a:solidFill>
                <a:schemeClr val="dk2"/>
              </a:solidFill>
              <a:latin typeface="Roboto"/>
              <a:ea typeface="Roboto"/>
              <a:cs typeface="Roboto"/>
              <a:sym typeface="Roboto"/>
            </a:endParaRPr>
          </a:p>
          <a:p>
            <a:pPr indent="-317500" lvl="0" marL="4572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API-level security</a:t>
            </a:r>
            <a:endParaRPr>
              <a:solidFill>
                <a:schemeClr val="dk2"/>
              </a:solidFill>
              <a:latin typeface="Roboto"/>
              <a:ea typeface="Roboto"/>
              <a:cs typeface="Roboto"/>
              <a:sym typeface="Roboto"/>
            </a:endParaRPr>
          </a:p>
          <a:p>
            <a:pPr indent="-317500" lvl="1" marL="9144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OAuth</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SAML, JWT, HMAC</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CORS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threat protection policies</a:t>
            </a:r>
            <a:endParaRPr>
              <a:solidFill>
                <a:schemeClr val="dk2"/>
              </a:solidFill>
              <a:latin typeface="Roboto"/>
              <a:ea typeface="Roboto"/>
              <a:cs typeface="Roboto"/>
              <a:sym typeface="Roboto"/>
            </a:endParaRPr>
          </a:p>
          <a:p>
            <a:pPr indent="-317500" lvl="0" marL="457200" rtl="0" algn="l">
              <a:spcBef>
                <a:spcPts val="560"/>
              </a:spcBef>
              <a:spcAft>
                <a:spcPts val="0"/>
              </a:spcAft>
              <a:buClr>
                <a:schemeClr val="dk2"/>
              </a:buClr>
              <a:buSzPts val="1400"/>
              <a:buFont typeface="Roboto"/>
              <a:buChar char="●"/>
            </a:pPr>
            <a:r>
              <a:rPr lang="en-US">
                <a:solidFill>
                  <a:schemeClr val="dk2"/>
                </a:solidFill>
                <a:latin typeface="Roboto"/>
                <a:ea typeface="Roboto"/>
                <a:cs typeface="Roboto"/>
                <a:sym typeface="Roboto"/>
              </a:rPr>
              <a:t>PCI/HIPAA compliance</a:t>
            </a:r>
            <a:endParaRPr>
              <a:solidFill>
                <a:schemeClr val="dk2"/>
              </a:solidFill>
              <a:latin typeface="Roboto"/>
              <a:ea typeface="Roboto"/>
              <a:cs typeface="Roboto"/>
              <a:sym typeface="Roboto"/>
            </a:endParaRPr>
          </a:p>
          <a:p>
            <a:pPr indent="-317500" lvl="0" marL="4572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Edge user access</a:t>
            </a:r>
            <a:endParaRPr>
              <a:solidFill>
                <a:schemeClr val="dk2"/>
              </a:solidFill>
              <a:latin typeface="Roboto"/>
              <a:ea typeface="Roboto"/>
              <a:cs typeface="Roboto"/>
              <a:sym typeface="Roboto"/>
            </a:endParaRPr>
          </a:p>
          <a:p>
            <a:pPr indent="-317500" lvl="1" marL="9144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RBAC</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US">
                <a:solidFill>
                  <a:schemeClr val="dk2"/>
                </a:solidFill>
                <a:latin typeface="Roboto"/>
                <a:ea typeface="Roboto"/>
                <a:cs typeface="Roboto"/>
                <a:sym typeface="Roboto"/>
              </a:rPr>
              <a:t>completely separate Orgs</a:t>
            </a:r>
            <a:endParaRPr>
              <a:solidFill>
                <a:schemeClr val="dk2"/>
              </a:solidFill>
              <a:latin typeface="Roboto"/>
              <a:ea typeface="Roboto"/>
              <a:cs typeface="Roboto"/>
              <a:sym typeface="Roboto"/>
            </a:endParaRPr>
          </a:p>
          <a:p>
            <a:pPr indent="-317500" lvl="0" marL="457200" rtl="0" algn="l">
              <a:spcBef>
                <a:spcPts val="560"/>
              </a:spcBef>
              <a:spcAft>
                <a:spcPts val="0"/>
              </a:spcAft>
              <a:buClr>
                <a:schemeClr val="dk2"/>
              </a:buClr>
              <a:buSzPts val="1400"/>
              <a:buFont typeface="Roboto"/>
              <a:buChar char="●"/>
            </a:pPr>
            <a:r>
              <a:rPr lang="en-US">
                <a:solidFill>
                  <a:schemeClr val="dk2"/>
                </a:solidFill>
                <a:latin typeface="Roboto"/>
                <a:ea typeface="Roboto"/>
                <a:cs typeface="Roboto"/>
                <a:sym typeface="Roboto"/>
              </a:rPr>
              <a:t>Data masking in Trace</a:t>
            </a:r>
            <a:endParaRPr>
              <a:solidFill>
                <a:schemeClr val="dk2"/>
              </a:solidFill>
              <a:latin typeface="Roboto"/>
              <a:ea typeface="Roboto"/>
              <a:cs typeface="Roboto"/>
              <a:sym typeface="Roboto"/>
            </a:endParaRPr>
          </a:p>
          <a:p>
            <a:pPr indent="-317500" lvl="0" marL="4572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Vault, encrypted KVM</a:t>
            </a:r>
            <a:endParaRPr>
              <a:solidFill>
                <a:schemeClr val="dk2"/>
              </a:solidFill>
              <a:latin typeface="Roboto"/>
              <a:ea typeface="Roboto"/>
              <a:cs typeface="Roboto"/>
              <a:sym typeface="Roboto"/>
            </a:endParaRPr>
          </a:p>
          <a:p>
            <a:pPr indent="-317500" lvl="0" marL="457200" rtl="0" algn="l">
              <a:spcBef>
                <a:spcPts val="1000"/>
              </a:spcBef>
              <a:spcAft>
                <a:spcPts val="0"/>
              </a:spcAft>
              <a:buClr>
                <a:schemeClr val="dk2"/>
              </a:buClr>
              <a:buSzPts val="1400"/>
              <a:buFont typeface="Roboto"/>
              <a:buChar char="●"/>
            </a:pPr>
            <a:r>
              <a:rPr lang="en-US">
                <a:solidFill>
                  <a:schemeClr val="dk2"/>
                </a:solidFill>
                <a:latin typeface="Roboto"/>
                <a:ea typeface="Roboto"/>
                <a:cs typeface="Roboto"/>
                <a:sym typeface="Roboto"/>
              </a:rPr>
              <a:t>Response data masking</a:t>
            </a:r>
            <a:endParaRPr>
              <a:solidFill>
                <a:schemeClr val="dk2"/>
              </a:solidFill>
              <a:latin typeface="Roboto"/>
              <a:ea typeface="Roboto"/>
              <a:cs typeface="Roboto"/>
              <a:sym typeface="Roboto"/>
            </a:endParaRPr>
          </a:p>
        </p:txBody>
      </p:sp>
      <p:sp>
        <p:nvSpPr>
          <p:cNvPr id="553" name="Google Shape;553;p60"/>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Security - High-Level Overview</a:t>
            </a:r>
            <a:endParaRPr sz="2600">
              <a:solidFill>
                <a:srgbClr val="666666"/>
              </a:solidFill>
              <a:latin typeface="Roboto"/>
              <a:ea typeface="Roboto"/>
              <a:cs typeface="Roboto"/>
              <a:sym typeface="Roboto"/>
            </a:endParaRPr>
          </a:p>
          <a:p>
            <a:pPr indent="0" lvl="0" marL="0" rtl="0" algn="l">
              <a:spcBef>
                <a:spcPts val="0"/>
              </a:spcBef>
              <a:spcAft>
                <a:spcPts val="0"/>
              </a:spcAft>
              <a:buNone/>
            </a:pPr>
            <a:r>
              <a:t/>
            </a:r>
            <a:endParaRPr sz="2600">
              <a:solidFill>
                <a:srgbClr val="6666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78"/>
          <p:cNvSpPr txBox="1"/>
          <p:nvPr/>
        </p:nvSpPr>
        <p:spPr>
          <a:xfrm>
            <a:off x="370025" y="522375"/>
            <a:ext cx="71721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Response Data Masking</a:t>
            </a:r>
            <a:endParaRPr sz="2600">
              <a:solidFill>
                <a:srgbClr val="666666"/>
              </a:solidFill>
              <a:latin typeface="Roboto"/>
              <a:ea typeface="Roboto"/>
              <a:cs typeface="Roboto"/>
              <a:sym typeface="Roboto"/>
            </a:endParaRPr>
          </a:p>
        </p:txBody>
      </p:sp>
      <p:sp>
        <p:nvSpPr>
          <p:cNvPr id="960" name="Google Shape;960;p78"/>
          <p:cNvSpPr txBox="1"/>
          <p:nvPr/>
        </p:nvSpPr>
        <p:spPr>
          <a:xfrm>
            <a:off x="370025" y="1540700"/>
            <a:ext cx="110604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666666"/>
                </a:solidFill>
                <a:latin typeface="Roboto"/>
                <a:ea typeface="Roboto"/>
                <a:cs typeface="Roboto"/>
                <a:sym typeface="Roboto"/>
              </a:rPr>
              <a:t>R</a:t>
            </a:r>
            <a:r>
              <a:rPr lang="en-US" sz="1800">
                <a:solidFill>
                  <a:srgbClr val="666666"/>
                </a:solidFill>
                <a:latin typeface="Roboto"/>
                <a:ea typeface="Roboto"/>
                <a:cs typeface="Roboto"/>
                <a:sym typeface="Roboto"/>
              </a:rPr>
              <a:t>emove sensitive data from the target response before sending the response to the client. A </a:t>
            </a:r>
            <a:r>
              <a:rPr b="1" lang="en-US" sz="1800">
                <a:solidFill>
                  <a:srgbClr val="4285F4"/>
                </a:solidFill>
                <a:latin typeface="Roboto"/>
                <a:ea typeface="Roboto"/>
                <a:cs typeface="Roboto"/>
                <a:sym typeface="Roboto"/>
              </a:rPr>
              <a:t>Javascript</a:t>
            </a:r>
            <a:r>
              <a:rPr lang="en-US" sz="1800">
                <a:solidFill>
                  <a:srgbClr val="666666"/>
                </a:solidFill>
                <a:latin typeface="Roboto"/>
                <a:ea typeface="Roboto"/>
                <a:cs typeface="Roboto"/>
                <a:sym typeface="Roboto"/>
              </a:rPr>
              <a:t> policy could be used for that purpose.</a:t>
            </a:r>
            <a:endParaRPr sz="1800">
              <a:solidFill>
                <a:srgbClr val="666666"/>
              </a:solidFill>
              <a:latin typeface="Roboto"/>
              <a:ea typeface="Roboto"/>
              <a:cs typeface="Roboto"/>
              <a:sym typeface="Roboto"/>
            </a:endParaRPr>
          </a:p>
        </p:txBody>
      </p:sp>
      <p:sp>
        <p:nvSpPr>
          <p:cNvPr id="961" name="Google Shape;961;p78"/>
          <p:cNvSpPr txBox="1"/>
          <p:nvPr/>
        </p:nvSpPr>
        <p:spPr>
          <a:xfrm>
            <a:off x="362463" y="2761750"/>
            <a:ext cx="2399100" cy="20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285F4"/>
                </a:solidFill>
                <a:latin typeface="Roboto"/>
                <a:ea typeface="Roboto"/>
                <a:cs typeface="Roboto"/>
                <a:sym typeface="Roboto"/>
              </a:rPr>
              <a:t>Target Response</a:t>
            </a:r>
            <a:endParaRPr/>
          </a:p>
          <a:p>
            <a:pPr indent="0" lvl="0" marL="0" rtl="0" algn="l">
              <a:spcBef>
                <a:spcPts val="1000"/>
              </a:spcBef>
              <a:spcAft>
                <a:spcPts val="0"/>
              </a:spcAft>
              <a:buNone/>
            </a:pP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  “id”: 1234,</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  “username”: “john”,</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  “password”: “</a:t>
            </a:r>
            <a:r>
              <a:rPr lang="en-US">
                <a:solidFill>
                  <a:srgbClr val="666666"/>
                </a:solidFill>
                <a:highlight>
                  <a:srgbClr val="FFFFFF"/>
                </a:highlight>
                <a:latin typeface="Consolas"/>
                <a:ea typeface="Consolas"/>
                <a:cs typeface="Consolas"/>
                <a:sym typeface="Consolas"/>
              </a:rPr>
              <a:t>xxx</a:t>
            </a: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p:txBody>
      </p:sp>
      <p:sp>
        <p:nvSpPr>
          <p:cNvPr id="962" name="Google Shape;962;p78"/>
          <p:cNvSpPr txBox="1"/>
          <p:nvPr/>
        </p:nvSpPr>
        <p:spPr>
          <a:xfrm>
            <a:off x="3246488" y="2761750"/>
            <a:ext cx="5773800" cy="25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285F4"/>
                </a:solidFill>
                <a:latin typeface="Roboto"/>
                <a:ea typeface="Roboto"/>
                <a:cs typeface="Roboto"/>
                <a:sym typeface="Roboto"/>
              </a:rPr>
              <a:t>Javascript</a:t>
            </a:r>
            <a:endParaRPr sz="1800">
              <a:solidFill>
                <a:srgbClr val="4285F4"/>
              </a:solidFill>
              <a:latin typeface="Roboto"/>
              <a:ea typeface="Roboto"/>
              <a:cs typeface="Roboto"/>
              <a:sym typeface="Roboto"/>
            </a:endParaRPr>
          </a:p>
          <a:p>
            <a:pPr indent="0" lvl="0" marL="0" rtl="0" algn="l">
              <a:spcBef>
                <a:spcPts val="1000"/>
              </a:spcBef>
              <a:spcAft>
                <a:spcPts val="0"/>
              </a:spcAft>
              <a:buNone/>
            </a:pPr>
            <a:r>
              <a:rPr lang="en-US">
                <a:solidFill>
                  <a:srgbClr val="666666"/>
                </a:solidFill>
                <a:latin typeface="Consolas"/>
                <a:ea typeface="Consolas"/>
                <a:cs typeface="Consolas"/>
                <a:sym typeface="Consolas"/>
              </a:rPr>
              <a:t>var content = context.getVariable(‘response.content’);</a:t>
            </a:r>
            <a:endParaRPr>
              <a:solidFill>
                <a:srgbClr val="666666"/>
              </a:solidFill>
              <a:latin typeface="Consolas"/>
              <a:ea typeface="Consolas"/>
              <a:cs typeface="Consolas"/>
              <a:sym typeface="Consolas"/>
            </a:endParaRPr>
          </a:p>
          <a:p>
            <a:pPr indent="0" lvl="0" marL="0" rtl="0" algn="l">
              <a:spcBef>
                <a:spcPts val="0"/>
              </a:spcBef>
              <a:spcAft>
                <a:spcPts val="0"/>
              </a:spcAft>
              <a:buNone/>
            </a:pPr>
            <a:r>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var jsonObject = JSON.parse(responseBody);</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delete jsonObject.password;</a:t>
            </a:r>
            <a:endParaRPr>
              <a:solidFill>
                <a:srgbClr val="666666"/>
              </a:solidFill>
              <a:latin typeface="Consolas"/>
              <a:ea typeface="Consolas"/>
              <a:cs typeface="Consolas"/>
              <a:sym typeface="Consolas"/>
            </a:endParaRPr>
          </a:p>
          <a:p>
            <a:pPr indent="0" lvl="0" marL="0" rtl="0" algn="l">
              <a:spcBef>
                <a:spcPts val="0"/>
              </a:spcBef>
              <a:spcAft>
                <a:spcPts val="0"/>
              </a:spcAft>
              <a:buNone/>
            </a:pPr>
            <a:r>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var newContent = JSON.stringify(jsonObject);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context.setVariable(‘response.content, newContent);</a:t>
            </a:r>
            <a:endParaRPr>
              <a:solidFill>
                <a:srgbClr val="666666"/>
              </a:solidFill>
              <a:latin typeface="Consolas"/>
              <a:ea typeface="Consolas"/>
              <a:cs typeface="Consolas"/>
              <a:sym typeface="Consolas"/>
            </a:endParaRPr>
          </a:p>
        </p:txBody>
      </p:sp>
      <p:sp>
        <p:nvSpPr>
          <p:cNvPr id="963" name="Google Shape;963;p78"/>
          <p:cNvSpPr txBox="1"/>
          <p:nvPr/>
        </p:nvSpPr>
        <p:spPr>
          <a:xfrm>
            <a:off x="9534438" y="2761750"/>
            <a:ext cx="2282400" cy="18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285F4"/>
                </a:solidFill>
                <a:latin typeface="Roboto"/>
                <a:ea typeface="Roboto"/>
                <a:cs typeface="Roboto"/>
                <a:sym typeface="Roboto"/>
              </a:rPr>
              <a:t>Edge Response</a:t>
            </a:r>
            <a:endParaRPr/>
          </a:p>
          <a:p>
            <a:pPr indent="0" lvl="0" marL="0" rtl="0" algn="l">
              <a:spcBef>
                <a:spcPts val="1000"/>
              </a:spcBef>
              <a:spcAft>
                <a:spcPts val="0"/>
              </a:spcAft>
              <a:buNone/>
            </a:pP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  “id”: 1234,</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  “username”: “john</a:t>
            </a: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en-US">
                <a:solidFill>
                  <a:srgbClr val="666666"/>
                </a:solidFill>
                <a:latin typeface="Consolas"/>
                <a:ea typeface="Consolas"/>
                <a:cs typeface="Consolas"/>
                <a:sym typeface="Consolas"/>
              </a:rPr>
              <a:t>}</a:t>
            </a:r>
            <a:endParaRPr>
              <a:solidFill>
                <a:srgbClr val="666666"/>
              </a:solidFill>
              <a:latin typeface="Consolas"/>
              <a:ea typeface="Consolas"/>
              <a:cs typeface="Consolas"/>
              <a:sym typeface="Consolas"/>
            </a:endParaRPr>
          </a:p>
        </p:txBody>
      </p:sp>
      <p:sp>
        <p:nvSpPr>
          <p:cNvPr id="964" name="Google Shape;964;p78"/>
          <p:cNvSpPr/>
          <p:nvPr/>
        </p:nvSpPr>
        <p:spPr>
          <a:xfrm>
            <a:off x="2690863" y="3681400"/>
            <a:ext cx="352800" cy="2238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9100963" y="3681400"/>
            <a:ext cx="352800" cy="2238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61"/>
          <p:cNvPicPr preferRelativeResize="0"/>
          <p:nvPr/>
        </p:nvPicPr>
        <p:blipFill rotWithShape="1">
          <a:blip r:embed="rId3">
            <a:alphaModFix/>
          </a:blip>
          <a:srcRect b="0" l="0" r="0" t="0"/>
          <a:stretch/>
        </p:blipFill>
        <p:spPr>
          <a:xfrm>
            <a:off x="980684" y="3592508"/>
            <a:ext cx="468600" cy="611700"/>
          </a:xfrm>
          <a:prstGeom prst="rect">
            <a:avLst/>
          </a:prstGeom>
          <a:noFill/>
          <a:ln>
            <a:noFill/>
          </a:ln>
        </p:spPr>
      </p:pic>
      <p:sp>
        <p:nvSpPr>
          <p:cNvPr id="559" name="Google Shape;559;p61"/>
          <p:cNvSpPr/>
          <p:nvPr/>
        </p:nvSpPr>
        <p:spPr>
          <a:xfrm>
            <a:off x="9972274" y="4305025"/>
            <a:ext cx="937800" cy="2664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rgbClr val="545454"/>
              </a:buClr>
              <a:buFont typeface="Roboto"/>
              <a:buNone/>
            </a:pPr>
            <a:r>
              <a:rPr b="1" i="0" lang="en-US" sz="1600" u="none" cap="none" strike="noStrike">
                <a:solidFill>
                  <a:srgbClr val="666666"/>
                </a:solidFill>
                <a:latin typeface="Roboto Condensed"/>
                <a:ea typeface="Roboto Condensed"/>
                <a:cs typeface="Roboto Condensed"/>
                <a:sym typeface="Roboto Condensed"/>
              </a:rPr>
              <a:t>Back-end</a:t>
            </a:r>
            <a:endParaRPr b="1" sz="1600">
              <a:solidFill>
                <a:srgbClr val="666666"/>
              </a:solidFill>
              <a:latin typeface="Roboto Condensed"/>
              <a:ea typeface="Roboto Condensed"/>
              <a:cs typeface="Roboto Condensed"/>
              <a:sym typeface="Roboto Condensed"/>
            </a:endParaRPr>
          </a:p>
        </p:txBody>
      </p:sp>
      <p:sp>
        <p:nvSpPr>
          <p:cNvPr id="560" name="Google Shape;560;p61"/>
          <p:cNvSpPr txBox="1"/>
          <p:nvPr/>
        </p:nvSpPr>
        <p:spPr>
          <a:xfrm>
            <a:off x="4202950" y="4731500"/>
            <a:ext cx="2100600" cy="1459200"/>
          </a:xfrm>
          <a:prstGeom prst="rect">
            <a:avLst/>
          </a:prstGeom>
          <a:noFill/>
          <a:ln>
            <a:noFill/>
          </a:ln>
        </p:spPr>
        <p:txBody>
          <a:bodyPr anchorCtr="0" anchor="t" bIns="45600" lIns="22775" spcFirstLastPara="1" rIns="22775" wrap="square" tIns="2277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Threat </a:t>
            </a:r>
            <a:r>
              <a:rPr b="1" lang="en-US" sz="1600">
                <a:solidFill>
                  <a:srgbClr val="4285F4"/>
                </a:solidFill>
                <a:latin typeface="Roboto Condensed"/>
                <a:ea typeface="Roboto Condensed"/>
                <a:cs typeface="Roboto Condensed"/>
                <a:sym typeface="Roboto Condensed"/>
              </a:rPr>
              <a:t>P</a:t>
            </a:r>
            <a:r>
              <a:rPr b="1" i="0" lang="en-US" sz="1600" u="none" cap="none" strike="noStrike">
                <a:solidFill>
                  <a:srgbClr val="4285F4"/>
                </a:solidFill>
                <a:latin typeface="Roboto Condensed"/>
                <a:ea typeface="Roboto Condensed"/>
                <a:cs typeface="Roboto Condensed"/>
                <a:sym typeface="Roboto Condensed"/>
              </a:rPr>
              <a:t>rotection</a:t>
            </a:r>
            <a:endParaRPr b="1" sz="1600">
              <a:solidFill>
                <a:srgbClr val="4285F4"/>
              </a:solidFill>
              <a:latin typeface="Roboto Condensed"/>
              <a:ea typeface="Roboto Condensed"/>
              <a:cs typeface="Roboto Condensed"/>
              <a:sym typeface="Roboto Condensed"/>
            </a:endParaRPr>
          </a:p>
          <a:p>
            <a:pPr indent="0" lvl="0" marL="0" marR="0" rtl="0" algn="ctr">
              <a:lnSpc>
                <a:spcPct val="100000"/>
              </a:lnSpc>
              <a:spcBef>
                <a:spcPts val="100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Quota/Spike arrest</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SQL threat protection</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JSON bomb protection</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IP based restrictions</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Bot detection</a:t>
            </a:r>
            <a:endParaRPr>
              <a:solidFill>
                <a:srgbClr val="666666"/>
              </a:solidFill>
            </a:endParaRPr>
          </a:p>
        </p:txBody>
      </p:sp>
      <p:sp>
        <p:nvSpPr>
          <p:cNvPr id="561" name="Google Shape;561;p61"/>
          <p:cNvSpPr/>
          <p:nvPr/>
        </p:nvSpPr>
        <p:spPr>
          <a:xfrm>
            <a:off x="3802692" y="3489295"/>
            <a:ext cx="557700" cy="634800"/>
          </a:xfrm>
          <a:custGeom>
            <a:rect b="b" l="l" r="r" t="t"/>
            <a:pathLst>
              <a:path extrusionOk="0" h="120000" w="120000">
                <a:moveTo>
                  <a:pt x="116340" y="29763"/>
                </a:moveTo>
                <a:lnTo>
                  <a:pt x="58116" y="29763"/>
                </a:lnTo>
                <a:cubicBezTo>
                  <a:pt x="55318" y="29763"/>
                  <a:pt x="53596" y="27212"/>
                  <a:pt x="54995" y="25133"/>
                </a:cubicBezTo>
                <a:lnTo>
                  <a:pt x="67264" y="6519"/>
                </a:lnTo>
                <a:cubicBezTo>
                  <a:pt x="68233" y="5007"/>
                  <a:pt x="67695" y="3118"/>
                  <a:pt x="65973" y="2267"/>
                </a:cubicBezTo>
                <a:lnTo>
                  <a:pt x="63282" y="850"/>
                </a:lnTo>
                <a:cubicBezTo>
                  <a:pt x="61560" y="0"/>
                  <a:pt x="59408" y="566"/>
                  <a:pt x="58439" y="1984"/>
                </a:cubicBezTo>
                <a:lnTo>
                  <a:pt x="29273" y="46299"/>
                </a:lnTo>
                <a:cubicBezTo>
                  <a:pt x="27874" y="48377"/>
                  <a:pt x="24538" y="48377"/>
                  <a:pt x="23139" y="46299"/>
                </a:cubicBezTo>
                <a:lnTo>
                  <a:pt x="10869" y="27685"/>
                </a:lnTo>
                <a:cubicBezTo>
                  <a:pt x="9901" y="26173"/>
                  <a:pt x="7748" y="25700"/>
                  <a:pt x="6026" y="26551"/>
                </a:cubicBezTo>
                <a:lnTo>
                  <a:pt x="3336" y="27874"/>
                </a:lnTo>
                <a:cubicBezTo>
                  <a:pt x="1614" y="28724"/>
                  <a:pt x="1076" y="30708"/>
                  <a:pt x="2044" y="32125"/>
                </a:cubicBezTo>
                <a:lnTo>
                  <a:pt x="31103" y="76440"/>
                </a:lnTo>
                <a:cubicBezTo>
                  <a:pt x="32502" y="78519"/>
                  <a:pt x="30780" y="81070"/>
                  <a:pt x="28089" y="81070"/>
                </a:cubicBezTo>
                <a:lnTo>
                  <a:pt x="3551" y="81070"/>
                </a:lnTo>
                <a:cubicBezTo>
                  <a:pt x="1614" y="81070"/>
                  <a:pt x="0" y="82488"/>
                  <a:pt x="0" y="84188"/>
                </a:cubicBezTo>
                <a:lnTo>
                  <a:pt x="0" y="86929"/>
                </a:lnTo>
                <a:cubicBezTo>
                  <a:pt x="0" y="88724"/>
                  <a:pt x="1614" y="90047"/>
                  <a:pt x="3551" y="90047"/>
                </a:cubicBezTo>
                <a:lnTo>
                  <a:pt x="61775" y="90047"/>
                </a:lnTo>
                <a:cubicBezTo>
                  <a:pt x="64573" y="90047"/>
                  <a:pt x="66295" y="92692"/>
                  <a:pt x="64896" y="94771"/>
                </a:cubicBezTo>
                <a:lnTo>
                  <a:pt x="52627" y="113385"/>
                </a:lnTo>
                <a:cubicBezTo>
                  <a:pt x="51659" y="114897"/>
                  <a:pt x="52197" y="116787"/>
                  <a:pt x="53919" y="117637"/>
                </a:cubicBezTo>
                <a:lnTo>
                  <a:pt x="56609" y="118960"/>
                </a:lnTo>
                <a:cubicBezTo>
                  <a:pt x="58331" y="119905"/>
                  <a:pt x="60484" y="119338"/>
                  <a:pt x="61452" y="117826"/>
                </a:cubicBezTo>
                <a:lnTo>
                  <a:pt x="90618" y="73606"/>
                </a:lnTo>
                <a:cubicBezTo>
                  <a:pt x="92017" y="71527"/>
                  <a:pt x="95354" y="71527"/>
                  <a:pt x="96753" y="73606"/>
                </a:cubicBezTo>
                <a:lnTo>
                  <a:pt x="109022" y="92220"/>
                </a:lnTo>
                <a:cubicBezTo>
                  <a:pt x="109991" y="93732"/>
                  <a:pt x="112143" y="94204"/>
                  <a:pt x="113865" y="93354"/>
                </a:cubicBezTo>
                <a:lnTo>
                  <a:pt x="116556" y="91937"/>
                </a:lnTo>
                <a:cubicBezTo>
                  <a:pt x="118278" y="91086"/>
                  <a:pt x="118816" y="89196"/>
                  <a:pt x="117847" y="87685"/>
                </a:cubicBezTo>
                <a:lnTo>
                  <a:pt x="88789" y="43464"/>
                </a:lnTo>
                <a:cubicBezTo>
                  <a:pt x="87390" y="41385"/>
                  <a:pt x="89112" y="38740"/>
                  <a:pt x="91802" y="38740"/>
                </a:cubicBezTo>
                <a:lnTo>
                  <a:pt x="116340" y="38740"/>
                </a:lnTo>
                <a:cubicBezTo>
                  <a:pt x="118278" y="38740"/>
                  <a:pt x="119892" y="37417"/>
                  <a:pt x="119892" y="35622"/>
                </a:cubicBezTo>
                <a:lnTo>
                  <a:pt x="119892" y="32881"/>
                </a:lnTo>
                <a:cubicBezTo>
                  <a:pt x="119892" y="31181"/>
                  <a:pt x="118278" y="29763"/>
                  <a:pt x="116340" y="29763"/>
                </a:cubicBezTo>
                <a:close/>
                <a:moveTo>
                  <a:pt x="59515" y="70866"/>
                </a:moveTo>
                <a:cubicBezTo>
                  <a:pt x="52627" y="70866"/>
                  <a:pt x="47031" y="66047"/>
                  <a:pt x="47031" y="59905"/>
                </a:cubicBezTo>
                <a:cubicBezTo>
                  <a:pt x="47031" y="53858"/>
                  <a:pt x="52627" y="48944"/>
                  <a:pt x="59515" y="48944"/>
                </a:cubicBezTo>
                <a:cubicBezTo>
                  <a:pt x="66403" y="48944"/>
                  <a:pt x="72000" y="53858"/>
                  <a:pt x="72000" y="59905"/>
                </a:cubicBezTo>
                <a:cubicBezTo>
                  <a:pt x="72000" y="66047"/>
                  <a:pt x="66403" y="70866"/>
                  <a:pt x="59515" y="70866"/>
                </a:cubicBezTo>
                <a:close/>
              </a:path>
            </a:pathLst>
          </a:custGeom>
          <a:solidFill>
            <a:srgbClr val="4285F4"/>
          </a:solidFill>
          <a:ln>
            <a:noFill/>
          </a:ln>
        </p:spPr>
        <p:txBody>
          <a:bodyPr anchorCtr="0" anchor="ctr" bIns="22775" lIns="45600" spcFirstLastPara="1" rIns="45600" wrap="square" tIns="22775">
            <a:noAutofit/>
          </a:bodyPr>
          <a:lstStyle/>
          <a:p>
            <a:pPr indent="0" lvl="0" marL="0" marR="0" rtl="0" algn="l">
              <a:lnSpc>
                <a:spcPct val="100000"/>
              </a:lnSpc>
              <a:spcBef>
                <a:spcPts val="0"/>
              </a:spcBef>
              <a:spcAft>
                <a:spcPts val="0"/>
              </a:spcAft>
              <a:buClr>
                <a:srgbClr val="000000"/>
              </a:buClr>
              <a:buFont typeface="Arial"/>
              <a:buNone/>
            </a:pPr>
            <a:r>
              <a:t/>
            </a:r>
            <a:endParaRPr b="0" i="0" sz="1700" u="none" cap="none" strike="noStrike">
              <a:solidFill>
                <a:schemeClr val="dk1"/>
              </a:solidFill>
              <a:latin typeface="Helvetica Neue"/>
              <a:ea typeface="Helvetica Neue"/>
              <a:cs typeface="Helvetica Neue"/>
              <a:sym typeface="Helvetica Neue"/>
            </a:endParaRPr>
          </a:p>
        </p:txBody>
      </p:sp>
      <p:grpSp>
        <p:nvGrpSpPr>
          <p:cNvPr id="562" name="Google Shape;562;p61"/>
          <p:cNvGrpSpPr/>
          <p:nvPr/>
        </p:nvGrpSpPr>
        <p:grpSpPr>
          <a:xfrm>
            <a:off x="10156780" y="3592011"/>
            <a:ext cx="628775" cy="627965"/>
            <a:chOff x="19623912" y="4658613"/>
            <a:chExt cx="1457861" cy="1457334"/>
          </a:xfrm>
        </p:grpSpPr>
        <p:grpSp>
          <p:nvGrpSpPr>
            <p:cNvPr id="563" name="Google Shape;563;p61"/>
            <p:cNvGrpSpPr/>
            <p:nvPr/>
          </p:nvGrpSpPr>
          <p:grpSpPr>
            <a:xfrm>
              <a:off x="19623912" y="4658613"/>
              <a:ext cx="863149" cy="863124"/>
              <a:chOff x="15531206" y="10482832"/>
              <a:chExt cx="1472700" cy="1472657"/>
            </a:xfrm>
          </p:grpSpPr>
          <p:sp>
            <p:nvSpPr>
              <p:cNvPr id="564" name="Google Shape;564;p61"/>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dk1"/>
                  </a:solidFill>
                  <a:latin typeface="Helvetica Neue"/>
                  <a:ea typeface="Helvetica Neue"/>
                  <a:cs typeface="Helvetica Neue"/>
                  <a:sym typeface="Helvetica Neue"/>
                </a:endParaRPr>
              </a:p>
            </p:txBody>
          </p:sp>
          <p:sp>
            <p:nvSpPr>
              <p:cNvPr id="565" name="Google Shape;565;p61"/>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dk1"/>
                  </a:solidFill>
                  <a:latin typeface="Helvetica Neue"/>
                  <a:ea typeface="Helvetica Neue"/>
                  <a:cs typeface="Helvetica Neue"/>
                  <a:sym typeface="Helvetica Neue"/>
                </a:endParaRPr>
              </a:p>
            </p:txBody>
          </p:sp>
          <p:sp>
            <p:nvSpPr>
              <p:cNvPr id="566" name="Google Shape;566;p61"/>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dk1"/>
                  </a:solidFill>
                  <a:latin typeface="Helvetica Neue"/>
                  <a:ea typeface="Helvetica Neue"/>
                  <a:cs typeface="Helvetica Neue"/>
                  <a:sym typeface="Helvetica Neue"/>
                </a:endParaRPr>
              </a:p>
            </p:txBody>
          </p:sp>
          <p:sp>
            <p:nvSpPr>
              <p:cNvPr id="567" name="Google Shape;567;p61"/>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2900" u="none" cap="none" strike="noStrike">
                  <a:solidFill>
                    <a:schemeClr val="dk1"/>
                  </a:solidFill>
                  <a:latin typeface="Helvetica Neue"/>
                  <a:ea typeface="Helvetica Neue"/>
                  <a:cs typeface="Helvetica Neue"/>
                  <a:sym typeface="Helvetica Neue"/>
                </a:endParaRPr>
              </a:p>
            </p:txBody>
          </p:sp>
        </p:grpSp>
        <p:grpSp>
          <p:nvGrpSpPr>
            <p:cNvPr id="568" name="Google Shape;568;p61"/>
            <p:cNvGrpSpPr/>
            <p:nvPr/>
          </p:nvGrpSpPr>
          <p:grpSpPr>
            <a:xfrm>
              <a:off x="20276406" y="5278902"/>
              <a:ext cx="805367" cy="837046"/>
              <a:chOff x="6194425" y="3667125"/>
              <a:chExt cx="568200" cy="590550"/>
            </a:xfrm>
          </p:grpSpPr>
          <p:sp>
            <p:nvSpPr>
              <p:cNvPr id="569" name="Google Shape;569;p61"/>
              <p:cNvSpPr/>
              <p:nvPr/>
            </p:nvSpPr>
            <p:spPr>
              <a:xfrm>
                <a:off x="6194425" y="3952875"/>
                <a:ext cx="568200" cy="168300"/>
              </a:xfrm>
              <a:custGeom>
                <a:rect b="b" l="l" r="r" t="t"/>
                <a:pathLst>
                  <a:path extrusionOk="0" h="120000" w="120000">
                    <a:moveTo>
                      <a:pt x="0" y="0"/>
                    </a:moveTo>
                    <a:cubicBezTo>
                      <a:pt x="9575" y="32376"/>
                      <a:pt x="32526" y="54989"/>
                      <a:pt x="59962" y="54989"/>
                    </a:cubicBezTo>
                    <a:cubicBezTo>
                      <a:pt x="87397" y="54989"/>
                      <a:pt x="110348" y="32376"/>
                      <a:pt x="119924" y="0"/>
                    </a:cubicBezTo>
                    <a:lnTo>
                      <a:pt x="119924" y="46766"/>
                    </a:lnTo>
                    <a:cubicBezTo>
                      <a:pt x="119924" y="81970"/>
                      <a:pt x="95832" y="119743"/>
                      <a:pt x="59962" y="119743"/>
                    </a:cubicBezTo>
                    <a:cubicBezTo>
                      <a:pt x="24091" y="119743"/>
                      <a:pt x="0" y="81970"/>
                      <a:pt x="0" y="46766"/>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700" u="none" cap="none" strike="noStrike">
                  <a:solidFill>
                    <a:schemeClr val="dk1"/>
                  </a:solidFill>
                  <a:latin typeface="Helvetica Neue"/>
                  <a:ea typeface="Helvetica Neue"/>
                  <a:cs typeface="Helvetica Neue"/>
                  <a:sym typeface="Helvetica Neue"/>
                </a:endParaRPr>
              </a:p>
            </p:txBody>
          </p:sp>
          <p:sp>
            <p:nvSpPr>
              <p:cNvPr id="570" name="Google Shape;570;p61"/>
              <p:cNvSpPr/>
              <p:nvPr/>
            </p:nvSpPr>
            <p:spPr>
              <a:xfrm>
                <a:off x="6194425" y="4067175"/>
                <a:ext cx="568200" cy="190500"/>
              </a:xfrm>
              <a:custGeom>
                <a:rect b="b" l="l" r="r" t="t"/>
                <a:pathLst>
                  <a:path extrusionOk="0" h="120000" w="120000">
                    <a:moveTo>
                      <a:pt x="0" y="0"/>
                    </a:moveTo>
                    <a:cubicBezTo>
                      <a:pt x="9575" y="28700"/>
                      <a:pt x="32526" y="48361"/>
                      <a:pt x="59962" y="48361"/>
                    </a:cubicBezTo>
                    <a:cubicBezTo>
                      <a:pt x="87397" y="48361"/>
                      <a:pt x="110348" y="28700"/>
                      <a:pt x="119924" y="0"/>
                    </a:cubicBezTo>
                    <a:lnTo>
                      <a:pt x="119924" y="41355"/>
                    </a:lnTo>
                    <a:cubicBezTo>
                      <a:pt x="119924" y="85197"/>
                      <a:pt x="93552" y="119774"/>
                      <a:pt x="59962" y="119774"/>
                    </a:cubicBezTo>
                    <a:cubicBezTo>
                      <a:pt x="26371" y="119774"/>
                      <a:pt x="0" y="85197"/>
                      <a:pt x="0" y="41355"/>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700" u="none" cap="none" strike="noStrike">
                  <a:solidFill>
                    <a:schemeClr val="dk1"/>
                  </a:solidFill>
                  <a:latin typeface="Helvetica Neue"/>
                  <a:ea typeface="Helvetica Neue"/>
                  <a:cs typeface="Helvetica Neue"/>
                  <a:sym typeface="Helvetica Neue"/>
                </a:endParaRPr>
              </a:p>
            </p:txBody>
          </p:sp>
          <p:sp>
            <p:nvSpPr>
              <p:cNvPr id="571" name="Google Shape;571;p61"/>
              <p:cNvSpPr/>
              <p:nvPr/>
            </p:nvSpPr>
            <p:spPr>
              <a:xfrm>
                <a:off x="6194425" y="3840162"/>
                <a:ext cx="568200" cy="168300"/>
              </a:xfrm>
              <a:custGeom>
                <a:rect b="b" l="l" r="r" t="t"/>
                <a:pathLst>
                  <a:path extrusionOk="0" h="120000" w="120000">
                    <a:moveTo>
                      <a:pt x="0" y="0"/>
                    </a:moveTo>
                    <a:cubicBezTo>
                      <a:pt x="9575" y="32633"/>
                      <a:pt x="32526" y="54989"/>
                      <a:pt x="59962" y="54989"/>
                    </a:cubicBezTo>
                    <a:cubicBezTo>
                      <a:pt x="87397" y="54989"/>
                      <a:pt x="110348" y="32633"/>
                      <a:pt x="119924" y="0"/>
                    </a:cubicBezTo>
                    <a:lnTo>
                      <a:pt x="119924" y="47023"/>
                    </a:lnTo>
                    <a:cubicBezTo>
                      <a:pt x="119924" y="82226"/>
                      <a:pt x="95832" y="119743"/>
                      <a:pt x="59962" y="119743"/>
                    </a:cubicBezTo>
                    <a:cubicBezTo>
                      <a:pt x="24091" y="119743"/>
                      <a:pt x="0" y="82226"/>
                      <a:pt x="0" y="47023"/>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700" u="none" cap="none" strike="noStrike">
                  <a:solidFill>
                    <a:schemeClr val="dk1"/>
                  </a:solidFill>
                  <a:latin typeface="Helvetica Neue"/>
                  <a:ea typeface="Helvetica Neue"/>
                  <a:cs typeface="Helvetica Neue"/>
                  <a:sym typeface="Helvetica Neue"/>
                </a:endParaRPr>
              </a:p>
            </p:txBody>
          </p:sp>
          <p:sp>
            <p:nvSpPr>
              <p:cNvPr id="572" name="Google Shape;572;p61"/>
              <p:cNvSpPr/>
              <p:nvPr/>
            </p:nvSpPr>
            <p:spPr>
              <a:xfrm>
                <a:off x="6194425" y="3667125"/>
                <a:ext cx="568200" cy="227100"/>
              </a:xfrm>
              <a:custGeom>
                <a:rect b="b" l="l" r="r" t="t"/>
                <a:pathLst>
                  <a:path extrusionOk="0" h="120000" w="120000">
                    <a:moveTo>
                      <a:pt x="59962" y="119809"/>
                    </a:moveTo>
                    <a:cubicBezTo>
                      <a:pt x="24091" y="119809"/>
                      <a:pt x="0" y="91854"/>
                      <a:pt x="0" y="65990"/>
                    </a:cubicBezTo>
                    <a:cubicBezTo>
                      <a:pt x="0" y="28906"/>
                      <a:pt x="26371" y="0"/>
                      <a:pt x="59962" y="0"/>
                    </a:cubicBezTo>
                    <a:cubicBezTo>
                      <a:pt x="93552" y="0"/>
                      <a:pt x="119924" y="28906"/>
                      <a:pt x="119924" y="65990"/>
                    </a:cubicBezTo>
                    <a:cubicBezTo>
                      <a:pt x="119924" y="91854"/>
                      <a:pt x="95832" y="119809"/>
                      <a:pt x="59962" y="119809"/>
                    </a:cubicBez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700" u="none" cap="none" strike="noStrike">
                  <a:solidFill>
                    <a:schemeClr val="dk1"/>
                  </a:solidFill>
                  <a:latin typeface="Helvetica Neue"/>
                  <a:ea typeface="Helvetica Neue"/>
                  <a:cs typeface="Helvetica Neue"/>
                  <a:sym typeface="Helvetica Neue"/>
                </a:endParaRPr>
              </a:p>
            </p:txBody>
          </p:sp>
        </p:grpSp>
      </p:grpSp>
      <p:sp>
        <p:nvSpPr>
          <p:cNvPr id="573" name="Google Shape;573;p61"/>
          <p:cNvSpPr/>
          <p:nvPr/>
        </p:nvSpPr>
        <p:spPr>
          <a:xfrm>
            <a:off x="8437825" y="1837625"/>
            <a:ext cx="3247800" cy="16812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Identity </a:t>
            </a:r>
            <a:r>
              <a:rPr b="1" lang="en-US" sz="1600">
                <a:solidFill>
                  <a:srgbClr val="4285F4"/>
                </a:solidFill>
                <a:latin typeface="Roboto Condensed"/>
                <a:ea typeface="Roboto Condensed"/>
                <a:cs typeface="Roboto Condensed"/>
                <a:sym typeface="Roboto Condensed"/>
              </a:rPr>
              <a:t>M</a:t>
            </a:r>
            <a:r>
              <a:rPr b="1" i="0" lang="en-US" sz="1600" u="none" cap="none" strike="noStrike">
                <a:solidFill>
                  <a:srgbClr val="4285F4"/>
                </a:solidFill>
                <a:latin typeface="Roboto Condensed"/>
                <a:ea typeface="Roboto Condensed"/>
                <a:cs typeface="Roboto Condensed"/>
                <a:sym typeface="Roboto Condensed"/>
              </a:rPr>
              <a:t>gmt &amp; </a:t>
            </a:r>
            <a:r>
              <a:rPr b="1" i="0" lang="en-US" sz="1600" u="none" cap="none" strike="noStrike">
                <a:solidFill>
                  <a:srgbClr val="4285F4"/>
                </a:solidFill>
                <a:latin typeface="Roboto Condensed"/>
                <a:ea typeface="Roboto Condensed"/>
                <a:cs typeface="Roboto Condensed"/>
                <a:sym typeface="Roboto Condensed"/>
              </a:rPr>
              <a:t>g</a:t>
            </a:r>
            <a:r>
              <a:rPr b="1" i="0" lang="en-US" sz="1600" u="none" cap="none" strike="noStrike">
                <a:solidFill>
                  <a:srgbClr val="4285F4"/>
                </a:solidFill>
                <a:latin typeface="Roboto Condensed"/>
                <a:ea typeface="Roboto Condensed"/>
                <a:cs typeface="Roboto Condensed"/>
                <a:sym typeface="Roboto Condensed"/>
              </a:rPr>
              <a:t>overnance</a:t>
            </a:r>
            <a:endParaRPr b="1" sz="1600">
              <a:solidFill>
                <a:srgbClr val="4285F4"/>
              </a:solidFill>
              <a:latin typeface="Roboto Condensed"/>
              <a:ea typeface="Roboto Condensed"/>
              <a:cs typeface="Roboto Condensed"/>
              <a:sym typeface="Roboto Condensed"/>
            </a:endParaRPr>
          </a:p>
          <a:p>
            <a:pPr indent="0" lvl="0" marL="0" marR="0" rtl="0" algn="ctr">
              <a:lnSpc>
                <a:spcPct val="100000"/>
              </a:lnSpc>
              <a:spcBef>
                <a:spcPts val="100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RBAC management</a:t>
            </a:r>
            <a:br>
              <a:rPr b="0" i="0" lang="en-US" u="none" cap="none" strike="noStrike">
                <a:solidFill>
                  <a:srgbClr val="666666"/>
                </a:solidFill>
                <a:latin typeface="Roboto"/>
                <a:ea typeface="Roboto"/>
                <a:cs typeface="Roboto"/>
                <a:sym typeface="Roboto"/>
              </a:rPr>
            </a:br>
            <a:r>
              <a:rPr b="0" i="0" lang="en-US" u="none" cap="none" strike="noStrike">
                <a:solidFill>
                  <a:srgbClr val="666666"/>
                </a:solidFill>
                <a:latin typeface="Roboto"/>
                <a:ea typeface="Roboto"/>
                <a:cs typeface="Roboto"/>
                <a:sym typeface="Roboto"/>
              </a:rPr>
              <a:t>IDM integration</a:t>
            </a:r>
            <a:br>
              <a:rPr b="0" i="0" lang="en-US" u="none" cap="none" strike="noStrike">
                <a:solidFill>
                  <a:srgbClr val="666666"/>
                </a:solidFill>
                <a:latin typeface="Roboto"/>
                <a:ea typeface="Roboto"/>
                <a:cs typeface="Roboto"/>
                <a:sym typeface="Roboto"/>
              </a:rPr>
            </a:br>
            <a:r>
              <a:rPr b="0" i="0" lang="en-US" u="none" cap="none" strike="noStrike">
                <a:solidFill>
                  <a:srgbClr val="666666"/>
                </a:solidFill>
                <a:latin typeface="Roboto"/>
                <a:ea typeface="Roboto"/>
                <a:cs typeface="Roboto"/>
                <a:sym typeface="Roboto"/>
              </a:rPr>
              <a:t>Global policies</a:t>
            </a:r>
            <a:br>
              <a:rPr b="0" i="0" lang="en-US" u="none" cap="none" strike="noStrike">
                <a:solidFill>
                  <a:srgbClr val="666666"/>
                </a:solidFill>
                <a:latin typeface="Roboto"/>
                <a:ea typeface="Roboto"/>
                <a:cs typeface="Roboto"/>
                <a:sym typeface="Roboto"/>
              </a:rPr>
            </a:br>
            <a:r>
              <a:rPr b="0" i="0" lang="en-US" u="none" cap="none" strike="noStrike">
                <a:solidFill>
                  <a:srgbClr val="666666"/>
                </a:solidFill>
                <a:latin typeface="Roboto"/>
                <a:ea typeface="Roboto"/>
                <a:cs typeface="Roboto"/>
                <a:sym typeface="Roboto"/>
              </a:rPr>
              <a:t>User provisioning</a:t>
            </a:r>
            <a:br>
              <a:rPr b="0" i="0" lang="en-US" u="none" cap="none" strike="noStrike">
                <a:solidFill>
                  <a:srgbClr val="666666"/>
                </a:solidFill>
                <a:latin typeface="Roboto"/>
                <a:ea typeface="Roboto"/>
                <a:cs typeface="Roboto"/>
                <a:sym typeface="Roboto"/>
              </a:rPr>
            </a:br>
            <a:r>
              <a:rPr b="0" i="0" lang="en-US" u="none" cap="none" strike="noStrike">
                <a:solidFill>
                  <a:srgbClr val="666666"/>
                </a:solidFill>
                <a:latin typeface="Roboto"/>
                <a:ea typeface="Roboto"/>
                <a:cs typeface="Roboto"/>
                <a:sym typeface="Roboto"/>
              </a:rPr>
              <a:t>AD / LDAP</a:t>
            </a:r>
            <a:br>
              <a:rPr b="0" i="0" lang="en-US" u="none" cap="none" strike="noStrike">
                <a:solidFill>
                  <a:srgbClr val="666666"/>
                </a:solidFill>
                <a:latin typeface="Roboto"/>
                <a:ea typeface="Roboto"/>
                <a:cs typeface="Roboto"/>
                <a:sym typeface="Roboto"/>
              </a:rPr>
            </a:br>
            <a:r>
              <a:rPr b="0" i="0" lang="en-US" u="none" cap="none" strike="noStrike">
                <a:solidFill>
                  <a:srgbClr val="666666"/>
                </a:solidFill>
                <a:latin typeface="Roboto"/>
                <a:ea typeface="Roboto"/>
                <a:cs typeface="Roboto"/>
                <a:sym typeface="Roboto"/>
              </a:rPr>
              <a:t>Groups</a:t>
            </a:r>
            <a:endParaRPr>
              <a:solidFill>
                <a:srgbClr val="666666"/>
              </a:solidFill>
            </a:endParaRPr>
          </a:p>
        </p:txBody>
      </p:sp>
      <p:cxnSp>
        <p:nvCxnSpPr>
          <p:cNvPr id="574" name="Google Shape;574;p61"/>
          <p:cNvCxnSpPr/>
          <p:nvPr/>
        </p:nvCxnSpPr>
        <p:spPr>
          <a:xfrm>
            <a:off x="1537831" y="3797901"/>
            <a:ext cx="2232900" cy="9900"/>
          </a:xfrm>
          <a:prstGeom prst="straightConnector1">
            <a:avLst/>
          </a:prstGeom>
          <a:noFill/>
          <a:ln cap="flat" cmpd="sng" w="12700">
            <a:solidFill>
              <a:srgbClr val="666666"/>
            </a:solidFill>
            <a:prstDash val="dash"/>
            <a:round/>
            <a:headEnd len="sm" w="sm" type="none"/>
            <a:tailEnd len="lg" w="lg" type="triangle"/>
          </a:ln>
        </p:spPr>
      </p:cxnSp>
      <p:sp>
        <p:nvSpPr>
          <p:cNvPr id="575" name="Google Shape;575;p61"/>
          <p:cNvSpPr/>
          <p:nvPr/>
        </p:nvSpPr>
        <p:spPr>
          <a:xfrm>
            <a:off x="4633404" y="1638588"/>
            <a:ext cx="3247800" cy="2410500"/>
          </a:xfrm>
          <a:prstGeom prst="rect">
            <a:avLst/>
          </a:prstGeom>
          <a:solidFill>
            <a:schemeClr val="accent6"/>
          </a:solidFill>
          <a:ln>
            <a:noFill/>
          </a:ln>
        </p:spPr>
        <p:txBody>
          <a:bodyPr anchorCtr="0" anchor="ctr" bIns="22825" lIns="45625" spcFirstLastPara="1" rIns="45625" wrap="square" tIns="22825">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5A5A5A"/>
              </a:solidFill>
              <a:latin typeface="Helvetica Neue"/>
              <a:ea typeface="Helvetica Neue"/>
              <a:cs typeface="Helvetica Neue"/>
              <a:sym typeface="Helvetica Neue"/>
            </a:endParaRPr>
          </a:p>
        </p:txBody>
      </p:sp>
      <p:sp>
        <p:nvSpPr>
          <p:cNvPr id="576" name="Google Shape;576;p61"/>
          <p:cNvSpPr/>
          <p:nvPr/>
        </p:nvSpPr>
        <p:spPr>
          <a:xfrm>
            <a:off x="6878963" y="2069937"/>
            <a:ext cx="913500" cy="548100"/>
          </a:xfrm>
          <a:prstGeom prst="rect">
            <a:avLst/>
          </a:prstGeom>
          <a:solidFill>
            <a:schemeClr val="accent5"/>
          </a:solidFill>
          <a:ln>
            <a:noFill/>
          </a:ln>
        </p:spPr>
        <p:txBody>
          <a:bodyPr anchorCtr="0" anchor="ctr" bIns="22825" lIns="45625" spcFirstLastPara="1" rIns="45625" wrap="square" tIns="22825">
            <a:noAutofit/>
          </a:bodyPr>
          <a:lstStyle/>
          <a:p>
            <a:pPr indent="0" lvl="0" marL="0" marR="0" rtl="0" algn="ctr">
              <a:lnSpc>
                <a:spcPct val="100000"/>
              </a:lnSpc>
              <a:spcBef>
                <a:spcPts val="0"/>
              </a:spcBef>
              <a:spcAft>
                <a:spcPts val="0"/>
              </a:spcAft>
              <a:buClr>
                <a:schemeClr val="lt1"/>
              </a:buClr>
              <a:buFont typeface="Roboto"/>
              <a:buNone/>
            </a:pPr>
            <a:r>
              <a:rPr b="0" i="0" lang="en-US" sz="1100" u="none" cap="none" strike="noStrike">
                <a:solidFill>
                  <a:schemeClr val="lt1"/>
                </a:solidFill>
                <a:latin typeface="Roboto"/>
                <a:ea typeface="Roboto"/>
                <a:cs typeface="Roboto"/>
                <a:sym typeface="Roboto"/>
              </a:rPr>
              <a:t>Management server</a:t>
            </a:r>
            <a:endParaRPr sz="1900"/>
          </a:p>
        </p:txBody>
      </p:sp>
      <p:sp>
        <p:nvSpPr>
          <p:cNvPr id="577" name="Google Shape;577;p61"/>
          <p:cNvSpPr/>
          <p:nvPr/>
        </p:nvSpPr>
        <p:spPr>
          <a:xfrm>
            <a:off x="4734899" y="2069937"/>
            <a:ext cx="913500" cy="548100"/>
          </a:xfrm>
          <a:prstGeom prst="rect">
            <a:avLst/>
          </a:prstGeom>
          <a:solidFill>
            <a:schemeClr val="accent5"/>
          </a:solidFill>
          <a:ln>
            <a:noFill/>
          </a:ln>
        </p:spPr>
        <p:txBody>
          <a:bodyPr anchorCtr="0" anchor="ctr" bIns="22825" lIns="45625" spcFirstLastPara="1" rIns="45625" wrap="square" tIns="22825">
            <a:noAutofit/>
          </a:bodyPr>
          <a:lstStyle/>
          <a:p>
            <a:pPr indent="0" lvl="0" marL="0" marR="0" rtl="0" algn="ctr">
              <a:lnSpc>
                <a:spcPct val="100000"/>
              </a:lnSpc>
              <a:spcBef>
                <a:spcPts val="0"/>
              </a:spcBef>
              <a:spcAft>
                <a:spcPts val="0"/>
              </a:spcAft>
              <a:buClr>
                <a:schemeClr val="lt1"/>
              </a:buClr>
              <a:buFont typeface="Roboto"/>
              <a:buNone/>
            </a:pPr>
            <a:r>
              <a:rPr b="0" i="0" lang="en-US" sz="1100" u="none" cap="none" strike="noStrike">
                <a:solidFill>
                  <a:schemeClr val="lt1"/>
                </a:solidFill>
                <a:latin typeface="Roboto"/>
                <a:ea typeface="Roboto"/>
                <a:cs typeface="Roboto"/>
                <a:sym typeface="Roboto"/>
              </a:rPr>
              <a:t>Portal</a:t>
            </a:r>
            <a:endParaRPr sz="1900"/>
          </a:p>
        </p:txBody>
      </p:sp>
      <p:sp>
        <p:nvSpPr>
          <p:cNvPr id="578" name="Google Shape;578;p61"/>
          <p:cNvSpPr/>
          <p:nvPr/>
        </p:nvSpPr>
        <p:spPr>
          <a:xfrm>
            <a:off x="5806930" y="2069937"/>
            <a:ext cx="913500" cy="548100"/>
          </a:xfrm>
          <a:prstGeom prst="rect">
            <a:avLst/>
          </a:prstGeom>
          <a:solidFill>
            <a:schemeClr val="accent5"/>
          </a:solidFill>
          <a:ln>
            <a:noFill/>
          </a:ln>
        </p:spPr>
        <p:txBody>
          <a:bodyPr anchorCtr="0" anchor="ctr" bIns="22825" lIns="45625" spcFirstLastPara="1" rIns="45625" wrap="square" tIns="22825">
            <a:noAutofit/>
          </a:bodyPr>
          <a:lstStyle/>
          <a:p>
            <a:pPr indent="0" lvl="0" marL="0" marR="0" rtl="0" algn="ctr">
              <a:lnSpc>
                <a:spcPct val="100000"/>
              </a:lnSpc>
              <a:spcBef>
                <a:spcPts val="0"/>
              </a:spcBef>
              <a:spcAft>
                <a:spcPts val="0"/>
              </a:spcAft>
              <a:buClr>
                <a:schemeClr val="lt1"/>
              </a:buClr>
              <a:buFont typeface="Roboto"/>
              <a:buNone/>
            </a:pPr>
            <a:r>
              <a:rPr b="0" i="0" lang="en-US" sz="1100" u="none" cap="none" strike="noStrike">
                <a:solidFill>
                  <a:schemeClr val="lt1"/>
                </a:solidFill>
                <a:latin typeface="Roboto"/>
                <a:ea typeface="Roboto"/>
                <a:cs typeface="Roboto"/>
                <a:sym typeface="Roboto"/>
              </a:rPr>
              <a:t>Analytics</a:t>
            </a:r>
            <a:endParaRPr sz="1900"/>
          </a:p>
        </p:txBody>
      </p:sp>
      <p:sp>
        <p:nvSpPr>
          <p:cNvPr id="579" name="Google Shape;579;p61"/>
          <p:cNvSpPr txBox="1"/>
          <p:nvPr/>
        </p:nvSpPr>
        <p:spPr>
          <a:xfrm>
            <a:off x="5300908" y="1727400"/>
            <a:ext cx="1912800" cy="253500"/>
          </a:xfrm>
          <a:prstGeom prst="rect">
            <a:avLst/>
          </a:prstGeom>
          <a:noFill/>
          <a:ln>
            <a:noFill/>
          </a:ln>
        </p:spPr>
        <p:txBody>
          <a:bodyPr anchorCtr="0" anchor="t" bIns="45625" lIns="22825" spcFirstLastPara="1" rIns="22825" wrap="square" tIns="22825">
            <a:noAutofit/>
          </a:bodyPr>
          <a:lstStyle/>
          <a:p>
            <a:pPr indent="0" lvl="0" marL="0" marR="0" rtl="0" algn="ctr">
              <a:lnSpc>
                <a:spcPct val="100000"/>
              </a:lnSpc>
              <a:spcBef>
                <a:spcPts val="0"/>
              </a:spcBef>
              <a:spcAft>
                <a:spcPts val="0"/>
              </a:spcAft>
              <a:buClr>
                <a:srgbClr val="545454"/>
              </a:buClr>
              <a:buFont typeface="Roboto"/>
              <a:buNone/>
            </a:pPr>
            <a:r>
              <a:rPr b="0" i="0" lang="en-US" sz="1600" u="none" cap="none" strike="noStrike">
                <a:solidFill>
                  <a:srgbClr val="545454"/>
                </a:solidFill>
                <a:latin typeface="Roboto"/>
                <a:ea typeface="Roboto"/>
                <a:cs typeface="Roboto"/>
                <a:sym typeface="Roboto"/>
              </a:rPr>
              <a:t>API management</a:t>
            </a:r>
            <a:endParaRPr sz="1900"/>
          </a:p>
        </p:txBody>
      </p:sp>
      <p:cxnSp>
        <p:nvCxnSpPr>
          <p:cNvPr id="580" name="Google Shape;580;p61"/>
          <p:cNvCxnSpPr/>
          <p:nvPr/>
        </p:nvCxnSpPr>
        <p:spPr>
          <a:xfrm flipH="1" rot="10800000">
            <a:off x="4392355" y="3805501"/>
            <a:ext cx="2943300" cy="2400"/>
          </a:xfrm>
          <a:prstGeom prst="straightConnector1">
            <a:avLst/>
          </a:prstGeom>
          <a:noFill/>
          <a:ln cap="flat" cmpd="sng" w="12700">
            <a:solidFill>
              <a:srgbClr val="666666"/>
            </a:solidFill>
            <a:prstDash val="dash"/>
            <a:round/>
            <a:headEnd len="sm" w="sm" type="none"/>
            <a:tailEnd len="med" w="med" type="stealth"/>
          </a:ln>
        </p:spPr>
      </p:cxnSp>
      <p:cxnSp>
        <p:nvCxnSpPr>
          <p:cNvPr id="581" name="Google Shape;581;p61"/>
          <p:cNvCxnSpPr/>
          <p:nvPr/>
        </p:nvCxnSpPr>
        <p:spPr>
          <a:xfrm>
            <a:off x="7513301" y="3797901"/>
            <a:ext cx="2232900" cy="9900"/>
          </a:xfrm>
          <a:prstGeom prst="straightConnector1">
            <a:avLst/>
          </a:prstGeom>
          <a:noFill/>
          <a:ln cap="flat" cmpd="sng" w="12700">
            <a:solidFill>
              <a:srgbClr val="666666"/>
            </a:solidFill>
            <a:prstDash val="dash"/>
            <a:round/>
            <a:headEnd len="sm" w="sm" type="none"/>
            <a:tailEnd len="lg" w="lg" type="triangle"/>
          </a:ln>
        </p:spPr>
      </p:cxnSp>
      <p:pic>
        <p:nvPicPr>
          <p:cNvPr descr="icon_policy_security.jpg" id="582" name="Google Shape;582;p61"/>
          <p:cNvPicPr preferRelativeResize="0"/>
          <p:nvPr/>
        </p:nvPicPr>
        <p:blipFill rotWithShape="1">
          <a:blip r:embed="rId4">
            <a:alphaModFix/>
          </a:blip>
          <a:srcRect b="0" l="0" r="0" t="0"/>
          <a:stretch/>
        </p:blipFill>
        <p:spPr>
          <a:xfrm>
            <a:off x="5054448" y="3518819"/>
            <a:ext cx="440400" cy="440400"/>
          </a:xfrm>
          <a:prstGeom prst="rect">
            <a:avLst/>
          </a:prstGeom>
          <a:noFill/>
          <a:ln>
            <a:noFill/>
          </a:ln>
        </p:spPr>
      </p:pic>
      <p:pic>
        <p:nvPicPr>
          <p:cNvPr descr="icon_policy_threat-protection.jpg" id="583" name="Google Shape;583;p61"/>
          <p:cNvPicPr preferRelativeResize="0"/>
          <p:nvPr/>
        </p:nvPicPr>
        <p:blipFill rotWithShape="1">
          <a:blip r:embed="rId5">
            <a:alphaModFix/>
          </a:blip>
          <a:srcRect b="0" l="0" r="0" t="0"/>
          <a:stretch/>
        </p:blipFill>
        <p:spPr>
          <a:xfrm>
            <a:off x="6071685" y="3518832"/>
            <a:ext cx="440400" cy="440400"/>
          </a:xfrm>
          <a:prstGeom prst="rect">
            <a:avLst/>
          </a:prstGeom>
          <a:noFill/>
          <a:ln>
            <a:noFill/>
          </a:ln>
        </p:spPr>
      </p:pic>
      <p:grpSp>
        <p:nvGrpSpPr>
          <p:cNvPr id="584" name="Google Shape;584;p61"/>
          <p:cNvGrpSpPr/>
          <p:nvPr/>
        </p:nvGrpSpPr>
        <p:grpSpPr>
          <a:xfrm>
            <a:off x="5091568" y="2951971"/>
            <a:ext cx="2434078" cy="412349"/>
            <a:chOff x="17683298" y="10700242"/>
            <a:chExt cx="662100" cy="685421"/>
          </a:xfrm>
        </p:grpSpPr>
        <p:sp>
          <p:nvSpPr>
            <p:cNvPr id="585" name="Google Shape;585;p61"/>
            <p:cNvSpPr/>
            <p:nvPr/>
          </p:nvSpPr>
          <p:spPr>
            <a:xfrm>
              <a:off x="17683298" y="11031899"/>
              <a:ext cx="662100" cy="195000"/>
            </a:xfrm>
            <a:custGeom>
              <a:rect b="b" l="l" r="r" t="t"/>
              <a:pathLst>
                <a:path extrusionOk="0" h="120000" w="120000">
                  <a:moveTo>
                    <a:pt x="0" y="0"/>
                  </a:moveTo>
                  <a:lnTo>
                    <a:pt x="0" y="46894"/>
                  </a:lnTo>
                  <a:cubicBezTo>
                    <a:pt x="0" y="82200"/>
                    <a:pt x="24111" y="120000"/>
                    <a:pt x="60000" y="120000"/>
                  </a:cubicBezTo>
                  <a:cubicBezTo>
                    <a:pt x="95888" y="120000"/>
                    <a:pt x="120000" y="82200"/>
                    <a:pt x="120000" y="46894"/>
                  </a:cubicBezTo>
                  <a:lnTo>
                    <a:pt x="120000" y="0"/>
                  </a:lnTo>
                  <a:cubicBezTo>
                    <a:pt x="110422" y="32588"/>
                    <a:pt x="87466" y="55016"/>
                    <a:pt x="60000" y="55016"/>
                  </a:cubicBezTo>
                  <a:cubicBezTo>
                    <a:pt x="32533" y="55016"/>
                    <a:pt x="9577" y="32588"/>
                    <a:pt x="0" y="0"/>
                  </a:cubicBezTo>
                  <a:close/>
                </a:path>
              </a:pathLst>
            </a:custGeom>
            <a:solidFill>
              <a:srgbClr val="7F7F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Helvetica Neue"/>
                <a:ea typeface="Helvetica Neue"/>
                <a:cs typeface="Helvetica Neue"/>
                <a:sym typeface="Helvetica Neue"/>
              </a:endParaRPr>
            </a:p>
          </p:txBody>
        </p:sp>
        <p:sp>
          <p:nvSpPr>
            <p:cNvPr id="586" name="Google Shape;586;p61"/>
            <p:cNvSpPr/>
            <p:nvPr/>
          </p:nvSpPr>
          <p:spPr>
            <a:xfrm>
              <a:off x="17683298" y="11164563"/>
              <a:ext cx="662100" cy="221100"/>
            </a:xfrm>
            <a:custGeom>
              <a:rect b="b" l="l" r="r" t="t"/>
              <a:pathLst>
                <a:path extrusionOk="0" h="120000" w="120000">
                  <a:moveTo>
                    <a:pt x="0" y="0"/>
                  </a:moveTo>
                  <a:lnTo>
                    <a:pt x="0" y="41305"/>
                  </a:lnTo>
                  <a:cubicBezTo>
                    <a:pt x="0" y="85433"/>
                    <a:pt x="26355" y="120000"/>
                    <a:pt x="60000" y="120000"/>
                  </a:cubicBezTo>
                  <a:cubicBezTo>
                    <a:pt x="93644" y="120000"/>
                    <a:pt x="120000" y="85433"/>
                    <a:pt x="120000" y="41305"/>
                  </a:cubicBezTo>
                  <a:lnTo>
                    <a:pt x="120000" y="0"/>
                  </a:lnTo>
                  <a:cubicBezTo>
                    <a:pt x="110422" y="28700"/>
                    <a:pt x="87466" y="48455"/>
                    <a:pt x="60000" y="48455"/>
                  </a:cubicBezTo>
                  <a:cubicBezTo>
                    <a:pt x="32533" y="48455"/>
                    <a:pt x="9577" y="28700"/>
                    <a:pt x="0" y="0"/>
                  </a:cubicBezTo>
                  <a:close/>
                </a:path>
              </a:pathLst>
            </a:custGeom>
            <a:solidFill>
              <a:srgbClr val="7F7F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Helvetica Neue"/>
                <a:ea typeface="Helvetica Neue"/>
                <a:cs typeface="Helvetica Neue"/>
                <a:sym typeface="Helvetica Neue"/>
              </a:endParaRPr>
            </a:p>
          </p:txBody>
        </p:sp>
        <p:sp>
          <p:nvSpPr>
            <p:cNvPr id="587" name="Google Shape;587;p61"/>
            <p:cNvSpPr/>
            <p:nvPr/>
          </p:nvSpPr>
          <p:spPr>
            <a:xfrm>
              <a:off x="17683298" y="10899235"/>
              <a:ext cx="662100" cy="195000"/>
            </a:xfrm>
            <a:custGeom>
              <a:rect b="b" l="l" r="r" t="t"/>
              <a:pathLst>
                <a:path extrusionOk="0" h="120000" w="120000">
                  <a:moveTo>
                    <a:pt x="0" y="0"/>
                  </a:moveTo>
                  <a:lnTo>
                    <a:pt x="0" y="46894"/>
                  </a:lnTo>
                  <a:cubicBezTo>
                    <a:pt x="0" y="82200"/>
                    <a:pt x="24111" y="120000"/>
                    <a:pt x="60000" y="120000"/>
                  </a:cubicBezTo>
                  <a:cubicBezTo>
                    <a:pt x="95888" y="120000"/>
                    <a:pt x="120000" y="82200"/>
                    <a:pt x="120000" y="46894"/>
                  </a:cubicBezTo>
                  <a:lnTo>
                    <a:pt x="120000" y="0"/>
                  </a:lnTo>
                  <a:cubicBezTo>
                    <a:pt x="110422" y="32588"/>
                    <a:pt x="87466" y="55016"/>
                    <a:pt x="60000" y="55016"/>
                  </a:cubicBezTo>
                  <a:cubicBezTo>
                    <a:pt x="32533" y="55016"/>
                    <a:pt x="9577" y="32588"/>
                    <a:pt x="0" y="0"/>
                  </a:cubicBezTo>
                  <a:close/>
                </a:path>
              </a:pathLst>
            </a:custGeom>
            <a:solidFill>
              <a:srgbClr val="7F7F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Helvetica Neue"/>
                <a:ea typeface="Helvetica Neue"/>
                <a:cs typeface="Helvetica Neue"/>
                <a:sym typeface="Helvetica Neue"/>
              </a:endParaRPr>
            </a:p>
          </p:txBody>
        </p:sp>
        <p:sp>
          <p:nvSpPr>
            <p:cNvPr id="588" name="Google Shape;588;p61"/>
            <p:cNvSpPr/>
            <p:nvPr/>
          </p:nvSpPr>
          <p:spPr>
            <a:xfrm>
              <a:off x="17683298" y="10700242"/>
              <a:ext cx="662100" cy="265200"/>
            </a:xfrm>
            <a:custGeom>
              <a:rect b="b" l="l" r="r" t="t"/>
              <a:pathLst>
                <a:path extrusionOk="0" h="120000" w="120000">
                  <a:moveTo>
                    <a:pt x="60000" y="120000"/>
                  </a:moveTo>
                  <a:cubicBezTo>
                    <a:pt x="95888" y="120000"/>
                    <a:pt x="120000" y="92077"/>
                    <a:pt x="120000" y="66000"/>
                  </a:cubicBezTo>
                  <a:cubicBezTo>
                    <a:pt x="120000" y="28988"/>
                    <a:pt x="93644" y="0"/>
                    <a:pt x="60000" y="0"/>
                  </a:cubicBezTo>
                  <a:cubicBezTo>
                    <a:pt x="26355" y="0"/>
                    <a:pt x="0" y="28988"/>
                    <a:pt x="0" y="66000"/>
                  </a:cubicBezTo>
                  <a:cubicBezTo>
                    <a:pt x="0" y="92077"/>
                    <a:pt x="24111" y="120000"/>
                    <a:pt x="60000" y="120000"/>
                  </a:cubicBezTo>
                  <a:close/>
                </a:path>
              </a:pathLst>
            </a:custGeom>
            <a:solidFill>
              <a:srgbClr val="7F7F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Helvetica Neue"/>
                <a:ea typeface="Helvetica Neue"/>
                <a:cs typeface="Helvetica Neue"/>
                <a:sym typeface="Helvetica Neue"/>
              </a:endParaRPr>
            </a:p>
          </p:txBody>
        </p:sp>
      </p:grpSp>
      <p:pic>
        <p:nvPicPr>
          <p:cNvPr descr="icon_policy_traffic-management.jpg" id="589" name="Google Shape;589;p61"/>
          <p:cNvPicPr preferRelativeResize="0"/>
          <p:nvPr/>
        </p:nvPicPr>
        <p:blipFill rotWithShape="1">
          <a:blip r:embed="rId6">
            <a:alphaModFix/>
          </a:blip>
          <a:srcRect b="0" l="0" r="0" t="0"/>
          <a:stretch/>
        </p:blipFill>
        <p:spPr>
          <a:xfrm>
            <a:off x="7038397" y="3518820"/>
            <a:ext cx="440400" cy="440400"/>
          </a:xfrm>
          <a:prstGeom prst="rect">
            <a:avLst/>
          </a:prstGeom>
          <a:noFill/>
          <a:ln>
            <a:noFill/>
          </a:ln>
        </p:spPr>
      </p:pic>
      <p:sp>
        <p:nvSpPr>
          <p:cNvPr id="590" name="Google Shape;590;p61"/>
          <p:cNvSpPr txBox="1"/>
          <p:nvPr/>
        </p:nvSpPr>
        <p:spPr>
          <a:xfrm>
            <a:off x="8174125" y="4695797"/>
            <a:ext cx="1615200" cy="1383000"/>
          </a:xfrm>
          <a:prstGeom prst="rect">
            <a:avLst/>
          </a:prstGeom>
          <a:noFill/>
          <a:ln>
            <a:noFill/>
          </a:ln>
        </p:spPr>
        <p:txBody>
          <a:bodyPr anchorCtr="0" anchor="t" bIns="45600" lIns="22775" spcFirstLastPara="1" rIns="22775" wrap="square" tIns="2277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Data privacy</a:t>
            </a:r>
            <a:endParaRPr b="1" i="0" sz="1600" u="none" cap="none" strike="noStrike">
              <a:solidFill>
                <a:srgbClr val="4285F4"/>
              </a:solidFill>
              <a:latin typeface="Roboto Condensed"/>
              <a:ea typeface="Roboto Condensed"/>
              <a:cs typeface="Roboto Condensed"/>
              <a:sym typeface="Roboto Condensed"/>
            </a:endParaRPr>
          </a:p>
          <a:p>
            <a:pPr indent="0" lvl="0" marL="0" marR="0" rtl="0" algn="ctr">
              <a:lnSpc>
                <a:spcPct val="100000"/>
              </a:lnSpc>
              <a:spcBef>
                <a:spcPts val="1000"/>
              </a:spcBef>
              <a:spcAft>
                <a:spcPts val="0"/>
              </a:spcAft>
              <a:buClr>
                <a:schemeClr val="accent2"/>
              </a:buClr>
              <a:buFont typeface="Roboto"/>
              <a:buNone/>
            </a:pPr>
            <a:r>
              <a:rPr b="0" i="0" lang="en-US" u="none" cap="none" strike="noStrike">
                <a:solidFill>
                  <a:srgbClr val="666666"/>
                </a:solidFill>
                <a:latin typeface="Roboto"/>
                <a:ea typeface="Roboto"/>
                <a:cs typeface="Roboto"/>
                <a:sym typeface="Roboto"/>
              </a:rPr>
              <a:t>Two-way TLS</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IP access control</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lang="en-US">
                <a:solidFill>
                  <a:srgbClr val="666666"/>
                </a:solidFill>
                <a:latin typeface="Roboto"/>
                <a:ea typeface="Roboto"/>
                <a:cs typeface="Roboto"/>
                <a:sym typeface="Roboto"/>
              </a:rPr>
              <a:t>Credentials</a:t>
            </a:r>
            <a:endParaRPr>
              <a:solidFill>
                <a:srgbClr val="666666"/>
              </a:solidFill>
              <a:latin typeface="Roboto"/>
              <a:ea typeface="Roboto"/>
              <a:cs typeface="Roboto"/>
              <a:sym typeface="Roboto"/>
            </a:endParaRPr>
          </a:p>
          <a:p>
            <a:pPr indent="0" lvl="0" marL="0" rtl="0" algn="ctr">
              <a:spcBef>
                <a:spcPts val="0"/>
              </a:spcBef>
              <a:spcAft>
                <a:spcPts val="0"/>
              </a:spcAft>
              <a:buClr>
                <a:schemeClr val="hlink"/>
              </a:buClr>
              <a:buFont typeface="Roboto"/>
              <a:buNone/>
            </a:pPr>
            <a:r>
              <a:rPr lang="en-US">
                <a:solidFill>
                  <a:srgbClr val="666666"/>
                </a:solidFill>
                <a:latin typeface="Roboto"/>
                <a:ea typeface="Roboto"/>
                <a:cs typeface="Roboto"/>
                <a:sym typeface="Roboto"/>
              </a:rPr>
              <a:t>Logging &amp; auditing</a:t>
            </a:r>
            <a:endParaRPr>
              <a:solidFill>
                <a:srgbClr val="666666"/>
              </a:solidFill>
              <a:latin typeface="Roboto"/>
              <a:ea typeface="Roboto"/>
              <a:cs typeface="Roboto"/>
              <a:sym typeface="Roboto"/>
            </a:endParaRPr>
          </a:p>
        </p:txBody>
      </p:sp>
      <p:sp>
        <p:nvSpPr>
          <p:cNvPr id="591" name="Google Shape;591;p61"/>
          <p:cNvSpPr txBox="1"/>
          <p:nvPr/>
        </p:nvSpPr>
        <p:spPr>
          <a:xfrm>
            <a:off x="1329450" y="2155675"/>
            <a:ext cx="2683500" cy="1206300"/>
          </a:xfrm>
          <a:prstGeom prst="rect">
            <a:avLst/>
          </a:prstGeom>
          <a:noFill/>
          <a:ln>
            <a:noFill/>
          </a:ln>
        </p:spPr>
        <p:txBody>
          <a:bodyPr anchorCtr="0" anchor="t" bIns="45600" lIns="22775" spcFirstLastPara="1" rIns="22775" wrap="square" tIns="2277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Data privacy</a:t>
            </a:r>
            <a:endParaRPr b="1" i="0" sz="1600" u="none" cap="none" strike="noStrike">
              <a:solidFill>
                <a:srgbClr val="4285F4"/>
              </a:solidFill>
              <a:latin typeface="Roboto Condensed"/>
              <a:ea typeface="Roboto Condensed"/>
              <a:cs typeface="Roboto Condensed"/>
              <a:sym typeface="Roboto Condensed"/>
            </a:endParaRPr>
          </a:p>
          <a:p>
            <a:pPr indent="0" lvl="0" marL="0" marR="0" rtl="0" algn="ctr">
              <a:lnSpc>
                <a:spcPct val="100000"/>
              </a:lnSpc>
              <a:spcBef>
                <a:spcPts val="1000"/>
              </a:spcBef>
              <a:spcAft>
                <a:spcPts val="0"/>
              </a:spcAft>
              <a:buClr>
                <a:schemeClr val="accent2"/>
              </a:buClr>
              <a:buFont typeface="Roboto"/>
              <a:buNone/>
            </a:pPr>
            <a:r>
              <a:rPr b="0" i="0" lang="en-US" u="none" cap="none" strike="noStrike">
                <a:solidFill>
                  <a:srgbClr val="666666"/>
                </a:solidFill>
                <a:latin typeface="Roboto"/>
                <a:ea typeface="Roboto"/>
                <a:cs typeface="Roboto"/>
                <a:sym typeface="Roboto"/>
              </a:rPr>
              <a:t>Org boundaries</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Encryption</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SOC 2, PCI-DSS, HIPAA</a:t>
            </a:r>
            <a:endParaRPr>
              <a:solidFill>
                <a:srgbClr val="666666"/>
              </a:solidFill>
            </a:endParaRPr>
          </a:p>
          <a:p>
            <a:pPr indent="0" lvl="0" marL="0" marR="0" rtl="0" algn="ctr">
              <a:lnSpc>
                <a:spcPct val="100000"/>
              </a:lnSpc>
              <a:spcBef>
                <a:spcPts val="0"/>
              </a:spcBef>
              <a:spcAft>
                <a:spcPts val="0"/>
              </a:spcAft>
              <a:buClr>
                <a:srgbClr val="000000"/>
              </a:buClr>
              <a:buFont typeface="Arial"/>
              <a:buNone/>
            </a:pPr>
            <a:r>
              <a:t/>
            </a:r>
            <a:endParaRPr b="0" i="0" sz="1300" u="none" cap="none" strike="noStrike">
              <a:solidFill>
                <a:schemeClr val="dk1"/>
              </a:solidFill>
              <a:latin typeface="Roboto"/>
              <a:ea typeface="Roboto"/>
              <a:cs typeface="Roboto"/>
              <a:sym typeface="Roboto"/>
            </a:endParaRPr>
          </a:p>
        </p:txBody>
      </p:sp>
      <p:sp>
        <p:nvSpPr>
          <p:cNvPr id="592" name="Google Shape;592;p61"/>
          <p:cNvSpPr txBox="1"/>
          <p:nvPr/>
        </p:nvSpPr>
        <p:spPr>
          <a:xfrm>
            <a:off x="6067188" y="4731500"/>
            <a:ext cx="2100600" cy="1383000"/>
          </a:xfrm>
          <a:prstGeom prst="rect">
            <a:avLst/>
          </a:prstGeom>
          <a:noFill/>
          <a:ln>
            <a:noFill/>
          </a:ln>
        </p:spPr>
        <p:txBody>
          <a:bodyPr anchorCtr="0" anchor="t" bIns="45600" lIns="22775" spcFirstLastPara="1" rIns="22775" wrap="square" tIns="2277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Access control</a:t>
            </a:r>
            <a:endParaRPr b="0" i="0" sz="1300" u="none" cap="none" strike="noStrike">
              <a:solidFill>
                <a:srgbClr val="000000"/>
              </a:solidFill>
              <a:latin typeface="Roboto"/>
              <a:ea typeface="Roboto"/>
              <a:cs typeface="Roboto"/>
              <a:sym typeface="Roboto"/>
            </a:endParaRPr>
          </a:p>
          <a:p>
            <a:pPr indent="0" lvl="0" marL="0" marR="0" rtl="0" algn="ctr">
              <a:lnSpc>
                <a:spcPct val="100000"/>
              </a:lnSpc>
              <a:spcBef>
                <a:spcPts val="1000"/>
              </a:spcBef>
              <a:spcAft>
                <a:spcPts val="0"/>
              </a:spcAft>
              <a:buClr>
                <a:schemeClr val="accent2"/>
              </a:buClr>
              <a:buFont typeface="Roboto"/>
              <a:buNone/>
            </a:pPr>
            <a:r>
              <a:rPr b="0" i="0" lang="en-US" u="none" cap="none" strike="noStrike">
                <a:solidFill>
                  <a:srgbClr val="666666"/>
                </a:solidFill>
                <a:latin typeface="Roboto"/>
                <a:ea typeface="Roboto"/>
                <a:cs typeface="Roboto"/>
                <a:sym typeface="Roboto"/>
              </a:rPr>
              <a:t>OAuth2</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API key verification</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IP access control</a:t>
            </a:r>
            <a:endParaRPr>
              <a:solidFill>
                <a:srgbClr val="666666"/>
              </a:solidFill>
            </a:endParaRPr>
          </a:p>
          <a:p>
            <a:pPr indent="0" lvl="0" marL="0" marR="0" rtl="0" algn="ctr">
              <a:lnSpc>
                <a:spcPct val="100000"/>
              </a:lnSpc>
              <a:spcBef>
                <a:spcPts val="0"/>
              </a:spcBef>
              <a:spcAft>
                <a:spcPts val="0"/>
              </a:spcAft>
              <a:buClr>
                <a:srgbClr val="545454"/>
              </a:buClr>
              <a:buFont typeface="Roboto"/>
              <a:buNone/>
            </a:pPr>
            <a:r>
              <a:rPr b="0" i="0" lang="en-US" u="none" cap="none" strike="noStrike">
                <a:solidFill>
                  <a:srgbClr val="666666"/>
                </a:solidFill>
                <a:latin typeface="Roboto"/>
                <a:ea typeface="Roboto"/>
                <a:cs typeface="Roboto"/>
                <a:sym typeface="Roboto"/>
              </a:rPr>
              <a:t>Logging &amp; auditing</a:t>
            </a:r>
            <a:endParaRPr>
              <a:solidFill>
                <a:srgbClr val="666666"/>
              </a:solidFill>
            </a:endParaRPr>
          </a:p>
        </p:txBody>
      </p:sp>
      <p:sp>
        <p:nvSpPr>
          <p:cNvPr id="593" name="Google Shape;593;p61"/>
          <p:cNvSpPr/>
          <p:nvPr/>
        </p:nvSpPr>
        <p:spPr>
          <a:xfrm>
            <a:off x="831975" y="4272925"/>
            <a:ext cx="735600" cy="3306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rgbClr val="545454"/>
              </a:buClr>
              <a:buFont typeface="Roboto"/>
              <a:buNone/>
            </a:pPr>
            <a:r>
              <a:rPr b="1" i="0" lang="en-US" sz="1600" u="none" cap="none" strike="noStrike">
                <a:solidFill>
                  <a:srgbClr val="545454"/>
                </a:solidFill>
                <a:latin typeface="Roboto Condensed"/>
                <a:ea typeface="Roboto Condensed"/>
                <a:cs typeface="Roboto Condensed"/>
                <a:sym typeface="Roboto Condensed"/>
              </a:rPr>
              <a:t>Apps</a:t>
            </a:r>
            <a:endParaRPr b="1" sz="1600">
              <a:latin typeface="Roboto Condensed"/>
              <a:ea typeface="Roboto Condensed"/>
              <a:cs typeface="Roboto Condensed"/>
              <a:sym typeface="Roboto Condensed"/>
            </a:endParaRPr>
          </a:p>
        </p:txBody>
      </p:sp>
      <p:cxnSp>
        <p:nvCxnSpPr>
          <p:cNvPr id="594" name="Google Shape;594;p61"/>
          <p:cNvCxnSpPr/>
          <p:nvPr/>
        </p:nvCxnSpPr>
        <p:spPr>
          <a:xfrm flipH="1">
            <a:off x="2564290" y="3872714"/>
            <a:ext cx="4800" cy="712200"/>
          </a:xfrm>
          <a:prstGeom prst="straightConnector1">
            <a:avLst/>
          </a:prstGeom>
          <a:noFill/>
          <a:ln cap="flat" cmpd="sng" w="25400">
            <a:solidFill>
              <a:schemeClr val="accent1"/>
            </a:solidFill>
            <a:prstDash val="solid"/>
            <a:round/>
            <a:headEnd len="sm" w="sm" type="oval"/>
            <a:tailEnd len="sm" w="sm" type="oval"/>
          </a:ln>
        </p:spPr>
      </p:cxnSp>
      <p:cxnSp>
        <p:nvCxnSpPr>
          <p:cNvPr id="595" name="Google Shape;595;p61"/>
          <p:cNvCxnSpPr/>
          <p:nvPr/>
        </p:nvCxnSpPr>
        <p:spPr>
          <a:xfrm>
            <a:off x="6290088" y="4054700"/>
            <a:ext cx="821100" cy="549300"/>
          </a:xfrm>
          <a:prstGeom prst="straightConnector1">
            <a:avLst/>
          </a:prstGeom>
          <a:noFill/>
          <a:ln cap="flat" cmpd="sng" w="28575">
            <a:solidFill>
              <a:schemeClr val="accent1"/>
            </a:solidFill>
            <a:prstDash val="solid"/>
            <a:round/>
            <a:headEnd len="sm" w="sm" type="oval"/>
            <a:tailEnd len="sm" w="sm" type="oval"/>
          </a:ln>
        </p:spPr>
      </p:cxnSp>
      <p:cxnSp>
        <p:nvCxnSpPr>
          <p:cNvPr id="596" name="Google Shape;596;p61"/>
          <p:cNvCxnSpPr/>
          <p:nvPr/>
        </p:nvCxnSpPr>
        <p:spPr>
          <a:xfrm>
            <a:off x="3818219" y="2526395"/>
            <a:ext cx="1145100" cy="507900"/>
          </a:xfrm>
          <a:prstGeom prst="straightConnector1">
            <a:avLst/>
          </a:prstGeom>
          <a:noFill/>
          <a:ln cap="flat" cmpd="sng" w="25400">
            <a:solidFill>
              <a:schemeClr val="accent1"/>
            </a:solidFill>
            <a:prstDash val="solid"/>
            <a:round/>
            <a:headEnd len="sm" w="sm" type="oval"/>
            <a:tailEnd len="sm" w="sm" type="oval"/>
          </a:ln>
        </p:spPr>
      </p:cxnSp>
      <p:cxnSp>
        <p:nvCxnSpPr>
          <p:cNvPr id="597" name="Google Shape;597;p61"/>
          <p:cNvCxnSpPr/>
          <p:nvPr/>
        </p:nvCxnSpPr>
        <p:spPr>
          <a:xfrm>
            <a:off x="8981725" y="3872722"/>
            <a:ext cx="0" cy="774000"/>
          </a:xfrm>
          <a:prstGeom prst="straightConnector1">
            <a:avLst/>
          </a:prstGeom>
          <a:noFill/>
          <a:ln cap="flat" cmpd="sng" w="25400">
            <a:solidFill>
              <a:schemeClr val="accent1"/>
            </a:solidFill>
            <a:prstDash val="solid"/>
            <a:round/>
            <a:headEnd len="sm" w="sm" type="oval"/>
            <a:tailEnd len="sm" w="sm" type="oval"/>
          </a:ln>
        </p:spPr>
      </p:cxnSp>
      <p:cxnSp>
        <p:nvCxnSpPr>
          <p:cNvPr id="598" name="Google Shape;598;p61"/>
          <p:cNvCxnSpPr/>
          <p:nvPr/>
        </p:nvCxnSpPr>
        <p:spPr>
          <a:xfrm flipH="1" rot="10800000">
            <a:off x="7529292" y="2362107"/>
            <a:ext cx="1246200" cy="1154100"/>
          </a:xfrm>
          <a:prstGeom prst="straightConnector1">
            <a:avLst/>
          </a:prstGeom>
          <a:noFill/>
          <a:ln cap="flat" cmpd="sng" w="25400">
            <a:solidFill>
              <a:schemeClr val="accent1"/>
            </a:solidFill>
            <a:prstDash val="solid"/>
            <a:round/>
            <a:headEnd len="sm" w="sm" type="oval"/>
            <a:tailEnd len="sm" w="sm" type="oval"/>
          </a:ln>
        </p:spPr>
      </p:cxnSp>
      <p:cxnSp>
        <p:nvCxnSpPr>
          <p:cNvPr id="599" name="Google Shape;599;p61"/>
          <p:cNvCxnSpPr/>
          <p:nvPr/>
        </p:nvCxnSpPr>
        <p:spPr>
          <a:xfrm>
            <a:off x="7874850" y="2154225"/>
            <a:ext cx="937800" cy="2400"/>
          </a:xfrm>
          <a:prstGeom prst="straightConnector1">
            <a:avLst/>
          </a:prstGeom>
          <a:noFill/>
          <a:ln cap="flat" cmpd="sng" w="25400">
            <a:solidFill>
              <a:schemeClr val="accent1"/>
            </a:solidFill>
            <a:prstDash val="solid"/>
            <a:round/>
            <a:headEnd len="sm" w="sm" type="oval"/>
            <a:tailEnd len="sm" w="sm" type="oval"/>
          </a:ln>
        </p:spPr>
      </p:cxnSp>
      <p:cxnSp>
        <p:nvCxnSpPr>
          <p:cNvPr id="600" name="Google Shape;600;p61"/>
          <p:cNvCxnSpPr/>
          <p:nvPr/>
        </p:nvCxnSpPr>
        <p:spPr>
          <a:xfrm flipH="1">
            <a:off x="5273145" y="4064563"/>
            <a:ext cx="3000" cy="530700"/>
          </a:xfrm>
          <a:prstGeom prst="straightConnector1">
            <a:avLst/>
          </a:prstGeom>
          <a:noFill/>
          <a:ln cap="flat" cmpd="sng" w="25400">
            <a:solidFill>
              <a:schemeClr val="accent1"/>
            </a:solidFill>
            <a:prstDash val="solid"/>
            <a:round/>
            <a:headEnd len="sm" w="sm" type="oval"/>
            <a:tailEnd len="sm" w="sm" type="oval"/>
          </a:ln>
        </p:spPr>
      </p:cxnSp>
      <p:sp>
        <p:nvSpPr>
          <p:cNvPr id="601" name="Google Shape;601;p61"/>
          <p:cNvSpPr txBox="1"/>
          <p:nvPr/>
        </p:nvSpPr>
        <p:spPr>
          <a:xfrm>
            <a:off x="1253250" y="4746475"/>
            <a:ext cx="2683500" cy="1206300"/>
          </a:xfrm>
          <a:prstGeom prst="rect">
            <a:avLst/>
          </a:prstGeom>
          <a:noFill/>
          <a:ln>
            <a:noFill/>
          </a:ln>
        </p:spPr>
        <p:txBody>
          <a:bodyPr anchorCtr="0" anchor="t" bIns="45600" lIns="22775" spcFirstLastPara="1" rIns="22775" wrap="square" tIns="22775">
            <a:noAutofit/>
          </a:bodyPr>
          <a:lstStyle/>
          <a:p>
            <a:pPr indent="0" lvl="0" marL="0" marR="0" rtl="0" algn="ctr">
              <a:lnSpc>
                <a:spcPct val="100000"/>
              </a:lnSpc>
              <a:spcBef>
                <a:spcPts val="0"/>
              </a:spcBef>
              <a:spcAft>
                <a:spcPts val="0"/>
              </a:spcAft>
              <a:buClr>
                <a:schemeClr val="accent2"/>
              </a:buClr>
              <a:buFont typeface="Roboto"/>
              <a:buNone/>
            </a:pPr>
            <a:r>
              <a:rPr b="1" i="0" lang="en-US" sz="1600" u="none" cap="none" strike="noStrike">
                <a:solidFill>
                  <a:srgbClr val="4285F4"/>
                </a:solidFill>
                <a:latin typeface="Roboto Condensed"/>
                <a:ea typeface="Roboto Condensed"/>
                <a:cs typeface="Roboto Condensed"/>
                <a:sym typeface="Roboto Condensed"/>
              </a:rPr>
              <a:t>Data privacy</a:t>
            </a:r>
            <a:endParaRPr b="1" i="0" sz="1600" u="none" cap="none" strike="noStrike">
              <a:solidFill>
                <a:srgbClr val="4285F4"/>
              </a:solidFill>
              <a:latin typeface="Roboto Condensed"/>
              <a:ea typeface="Roboto Condensed"/>
              <a:cs typeface="Roboto Condensed"/>
              <a:sym typeface="Roboto Condensed"/>
            </a:endParaRPr>
          </a:p>
          <a:p>
            <a:pPr indent="0" lvl="0" marL="0" rtl="0" algn="ctr">
              <a:spcBef>
                <a:spcPts val="1000"/>
              </a:spcBef>
              <a:spcAft>
                <a:spcPts val="0"/>
              </a:spcAft>
              <a:buClr>
                <a:schemeClr val="dk1"/>
              </a:buClr>
              <a:buSzPts val="1100"/>
              <a:buFont typeface="Arial"/>
              <a:buNone/>
            </a:pPr>
            <a:r>
              <a:rPr lang="en-US">
                <a:solidFill>
                  <a:srgbClr val="666666"/>
                </a:solidFill>
                <a:latin typeface="Roboto"/>
                <a:ea typeface="Roboto"/>
                <a:cs typeface="Roboto"/>
                <a:sym typeface="Roboto"/>
              </a:rPr>
              <a:t>Two-way TLS</a:t>
            </a:r>
            <a:endParaRPr>
              <a:solidFill>
                <a:srgbClr val="666666"/>
              </a:solidFill>
            </a:endParaRPr>
          </a:p>
          <a:p>
            <a:pPr indent="0" lvl="0" marL="0" rtl="0" algn="ctr">
              <a:spcBef>
                <a:spcPts val="0"/>
              </a:spcBef>
              <a:spcAft>
                <a:spcPts val="0"/>
              </a:spcAft>
              <a:buClr>
                <a:schemeClr val="dk1"/>
              </a:buClr>
              <a:buSzPts val="1100"/>
              <a:buFont typeface="Arial"/>
              <a:buNone/>
            </a:pPr>
            <a:r>
              <a:rPr lang="en-US">
                <a:solidFill>
                  <a:srgbClr val="666666"/>
                </a:solidFill>
                <a:latin typeface="Roboto"/>
                <a:ea typeface="Roboto"/>
                <a:cs typeface="Roboto"/>
                <a:sym typeface="Roboto"/>
              </a:rPr>
              <a:t>API key</a:t>
            </a:r>
            <a:endParaRPr>
              <a:solidFill>
                <a:srgbClr val="666666"/>
              </a:solidFill>
            </a:endParaRPr>
          </a:p>
          <a:p>
            <a:pPr indent="0" lvl="0" marL="0" rtl="0" algn="ctr">
              <a:spcBef>
                <a:spcPts val="0"/>
              </a:spcBef>
              <a:spcAft>
                <a:spcPts val="0"/>
              </a:spcAft>
              <a:buClr>
                <a:schemeClr val="dk1"/>
              </a:buClr>
              <a:buSzPts val="1100"/>
              <a:buFont typeface="Arial"/>
              <a:buNone/>
            </a:pPr>
            <a:r>
              <a:rPr lang="en-US">
                <a:solidFill>
                  <a:srgbClr val="666666"/>
                </a:solidFill>
                <a:latin typeface="Roboto"/>
                <a:ea typeface="Roboto"/>
                <a:cs typeface="Roboto"/>
                <a:sym typeface="Roboto"/>
              </a:rPr>
              <a:t>OAuth2</a:t>
            </a:r>
            <a:endParaRPr>
              <a:solidFill>
                <a:srgbClr val="666666"/>
              </a:solidFill>
              <a:latin typeface="Roboto"/>
              <a:ea typeface="Roboto"/>
              <a:cs typeface="Roboto"/>
              <a:sym typeface="Roboto"/>
            </a:endParaRPr>
          </a:p>
        </p:txBody>
      </p:sp>
      <p:sp>
        <p:nvSpPr>
          <p:cNvPr id="602" name="Google Shape;602;p61"/>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Apigee Edge - Built with Security</a:t>
            </a:r>
            <a:endParaRPr sz="2600">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06" name="Shape 606"/>
        <p:cNvGrpSpPr/>
        <p:nvPr/>
      </p:nvGrpSpPr>
      <p:grpSpPr>
        <a:xfrm>
          <a:off x="0" y="0"/>
          <a:ext cx="0" cy="0"/>
          <a:chOff x="0" y="0"/>
          <a:chExt cx="0" cy="0"/>
        </a:xfrm>
      </p:grpSpPr>
      <p:sp>
        <p:nvSpPr>
          <p:cNvPr id="607" name="Google Shape;607;p62"/>
          <p:cNvSpPr txBox="1"/>
          <p:nvPr/>
        </p:nvSpPr>
        <p:spPr>
          <a:xfrm>
            <a:off x="11364286" y="6457145"/>
            <a:ext cx="611400" cy="365100"/>
          </a:xfrm>
          <a:prstGeom prst="rect">
            <a:avLst/>
          </a:prstGeom>
          <a:noFill/>
          <a:ln>
            <a:noFill/>
          </a:ln>
        </p:spPr>
        <p:txBody>
          <a:bodyPr anchorCtr="0" anchor="ctr" bIns="45675" lIns="91375" spcFirstLastPara="1" rIns="91375" wrap="square" tIns="45675">
            <a:noAutofit/>
          </a:bodyPr>
          <a:lstStyle/>
          <a:p>
            <a:pPr indent="0" lvl="0" marL="0" marR="0" rtl="0" algn="r">
              <a:lnSpc>
                <a:spcPct val="100000"/>
              </a:lnSpc>
              <a:spcBef>
                <a:spcPts val="0"/>
              </a:spcBef>
              <a:spcAft>
                <a:spcPts val="0"/>
              </a:spcAft>
              <a:buClr>
                <a:srgbClr val="BDBDBD"/>
              </a:buClr>
              <a:buFont typeface="Helvetica Neue"/>
              <a:buNone/>
            </a:pPr>
            <a:fld id="{00000000-1234-1234-1234-123412341234}" type="slidenum">
              <a:rPr b="0" i="0" lang="en-US" sz="1100" u="none" cap="none" strike="noStrike">
                <a:solidFill>
                  <a:srgbClr val="BDBDBD"/>
                </a:solidFill>
                <a:latin typeface="Helvetica Neue"/>
                <a:ea typeface="Helvetica Neue"/>
                <a:cs typeface="Helvetica Neue"/>
                <a:sym typeface="Helvetica Neue"/>
              </a:rPr>
              <a:t>‹#›</a:t>
            </a:fld>
            <a:endParaRPr b="0" i="0" sz="1100" u="none" cap="none" strike="noStrike">
              <a:solidFill>
                <a:srgbClr val="BDBDBD"/>
              </a:solidFill>
              <a:latin typeface="Helvetica Neue"/>
              <a:ea typeface="Helvetica Neue"/>
              <a:cs typeface="Helvetica Neue"/>
              <a:sym typeface="Helvetica Neue"/>
            </a:endParaRPr>
          </a:p>
        </p:txBody>
      </p:sp>
      <p:sp>
        <p:nvSpPr>
          <p:cNvPr id="608" name="Google Shape;608;p62"/>
          <p:cNvSpPr txBox="1"/>
          <p:nvPr/>
        </p:nvSpPr>
        <p:spPr>
          <a:xfrm>
            <a:off x="401407" y="1091463"/>
            <a:ext cx="11232000" cy="762900"/>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666666"/>
              </a:buClr>
              <a:buFont typeface="Roboto"/>
              <a:buNone/>
            </a:pPr>
            <a:r>
              <a:rPr b="0" i="0" lang="en-US" sz="1600" u="none" cap="none" strike="noStrike">
                <a:solidFill>
                  <a:srgbClr val="666666"/>
                </a:solidFill>
                <a:latin typeface="Roboto"/>
                <a:ea typeface="Roboto"/>
                <a:cs typeface="Roboto"/>
                <a:sym typeface="Roboto"/>
              </a:rPr>
              <a:t>TLS can be enable on the API runtime critical path as well as on the interfaces exposed for administration and developer's interactions. TLS can be terminated at any of this point independently of the others.</a:t>
            </a:r>
            <a:endParaRPr sz="1900"/>
          </a:p>
        </p:txBody>
      </p:sp>
      <p:grpSp>
        <p:nvGrpSpPr>
          <p:cNvPr id="609" name="Google Shape;609;p62"/>
          <p:cNvGrpSpPr/>
          <p:nvPr/>
        </p:nvGrpSpPr>
        <p:grpSpPr>
          <a:xfrm>
            <a:off x="10254595" y="5680185"/>
            <a:ext cx="1804132" cy="776781"/>
            <a:chOff x="7699373" y="4005314"/>
            <a:chExt cx="1354555" cy="582600"/>
          </a:xfrm>
        </p:grpSpPr>
        <p:sp>
          <p:nvSpPr>
            <p:cNvPr id="610" name="Google Shape;610;p62"/>
            <p:cNvSpPr/>
            <p:nvPr/>
          </p:nvSpPr>
          <p:spPr>
            <a:xfrm>
              <a:off x="7709928" y="4005314"/>
              <a:ext cx="1344000" cy="582600"/>
            </a:xfrm>
            <a:prstGeom prst="rect">
              <a:avLst/>
            </a:prstGeom>
            <a:solidFill>
              <a:srgbClr val="EBEBE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611" name="Google Shape;611;p62"/>
            <p:cNvSpPr/>
            <p:nvPr/>
          </p:nvSpPr>
          <p:spPr>
            <a:xfrm>
              <a:off x="7834380" y="4245620"/>
              <a:ext cx="514800" cy="2034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Edge stack</a:t>
              </a:r>
              <a:endParaRPr sz="1900"/>
            </a:p>
          </p:txBody>
        </p:sp>
        <p:sp>
          <p:nvSpPr>
            <p:cNvPr id="612" name="Google Shape;612;p62"/>
            <p:cNvSpPr/>
            <p:nvPr/>
          </p:nvSpPr>
          <p:spPr>
            <a:xfrm>
              <a:off x="8438328" y="4240334"/>
              <a:ext cx="514800" cy="2034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Open Source</a:t>
              </a:r>
              <a:endParaRPr sz="1900"/>
            </a:p>
          </p:txBody>
        </p:sp>
        <p:sp>
          <p:nvSpPr>
            <p:cNvPr id="613" name="Google Shape;613;p62"/>
            <p:cNvSpPr/>
            <p:nvPr/>
          </p:nvSpPr>
          <p:spPr>
            <a:xfrm>
              <a:off x="7699373" y="4005325"/>
              <a:ext cx="5874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A5A5A"/>
                </a:buClr>
                <a:buFont typeface="Roboto"/>
                <a:buNone/>
              </a:pPr>
              <a:r>
                <a:rPr b="1" i="0" lang="en-US" sz="1100" u="none" cap="none" strike="noStrike">
                  <a:solidFill>
                    <a:srgbClr val="5A5A5A"/>
                  </a:solidFill>
                  <a:latin typeface="Roboto"/>
                  <a:ea typeface="Roboto"/>
                  <a:cs typeface="Roboto"/>
                  <a:sym typeface="Roboto"/>
                </a:rPr>
                <a:t>Legend:</a:t>
              </a:r>
              <a:endParaRPr sz="1900"/>
            </a:p>
          </p:txBody>
        </p:sp>
      </p:grpSp>
      <p:grpSp>
        <p:nvGrpSpPr>
          <p:cNvPr id="614" name="Google Shape;614;p62"/>
          <p:cNvGrpSpPr/>
          <p:nvPr/>
        </p:nvGrpSpPr>
        <p:grpSpPr>
          <a:xfrm>
            <a:off x="2113442" y="1888941"/>
            <a:ext cx="7952015" cy="4005843"/>
            <a:chOff x="1586787" y="1416741"/>
            <a:chExt cx="5970429" cy="3004457"/>
          </a:xfrm>
        </p:grpSpPr>
        <p:sp>
          <p:nvSpPr>
            <p:cNvPr id="615" name="Google Shape;615;p62"/>
            <p:cNvSpPr/>
            <p:nvPr/>
          </p:nvSpPr>
          <p:spPr>
            <a:xfrm>
              <a:off x="2297503" y="1416741"/>
              <a:ext cx="4477800" cy="3004200"/>
            </a:xfrm>
            <a:prstGeom prst="rect">
              <a:avLst/>
            </a:prstGeom>
            <a:noFill/>
            <a:ln cap="flat" cmpd="sng" w="9525">
              <a:solidFill>
                <a:srgbClr val="A5A5A5"/>
              </a:solidFill>
              <a:prstDash val="solid"/>
              <a:round/>
              <a:headEnd len="sm" w="sm" type="none"/>
              <a:tailEnd len="sm" w="sm" type="none"/>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1" sz="900" u="none" cap="none" strike="noStrike">
                <a:solidFill>
                  <a:srgbClr val="494949"/>
                </a:solidFill>
                <a:latin typeface="Arial"/>
                <a:ea typeface="Arial"/>
                <a:cs typeface="Arial"/>
                <a:sym typeface="Arial"/>
              </a:endParaRPr>
            </a:p>
          </p:txBody>
        </p:sp>
        <p:sp>
          <p:nvSpPr>
            <p:cNvPr id="616" name="Google Shape;616;p62"/>
            <p:cNvSpPr/>
            <p:nvPr/>
          </p:nvSpPr>
          <p:spPr>
            <a:xfrm>
              <a:off x="2297502" y="1416741"/>
              <a:ext cx="2860500" cy="1943100"/>
            </a:xfrm>
            <a:prstGeom prst="rect">
              <a:avLst/>
            </a:prstGeom>
            <a:solidFill>
              <a:srgbClr val="EBEBEB"/>
            </a:solid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617" name="Google Shape;617;p62"/>
            <p:cNvSpPr/>
            <p:nvPr/>
          </p:nvSpPr>
          <p:spPr>
            <a:xfrm>
              <a:off x="2297505" y="1445317"/>
              <a:ext cx="976200" cy="2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34343"/>
                </a:buClr>
                <a:buFont typeface="Roboto"/>
                <a:buNone/>
              </a:pPr>
              <a:r>
                <a:rPr b="0" i="0" lang="en-US" sz="1200" u="none" cap="none" strike="noStrike">
                  <a:solidFill>
                    <a:srgbClr val="434343"/>
                  </a:solidFill>
                  <a:latin typeface="Roboto"/>
                  <a:ea typeface="Roboto"/>
                  <a:cs typeface="Roboto"/>
                  <a:sym typeface="Roboto"/>
                </a:rPr>
                <a:t>API SERVICES</a:t>
              </a:r>
              <a:endParaRPr sz="1900"/>
            </a:p>
          </p:txBody>
        </p:sp>
        <p:sp>
          <p:nvSpPr>
            <p:cNvPr id="618" name="Google Shape;618;p62"/>
            <p:cNvSpPr/>
            <p:nvPr/>
          </p:nvSpPr>
          <p:spPr>
            <a:xfrm>
              <a:off x="2297502" y="3909965"/>
              <a:ext cx="2860500" cy="510900"/>
            </a:xfrm>
            <a:prstGeom prst="rect">
              <a:avLst/>
            </a:prstGeom>
            <a:solidFill>
              <a:srgbClr val="EBEBEB"/>
            </a:solid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619" name="Google Shape;619;p62"/>
            <p:cNvSpPr/>
            <p:nvPr/>
          </p:nvSpPr>
          <p:spPr>
            <a:xfrm>
              <a:off x="2297504" y="3985143"/>
              <a:ext cx="883500" cy="3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en-US" sz="1200" u="none" cap="none" strike="noStrike">
                  <a:solidFill>
                    <a:srgbClr val="434343"/>
                  </a:solidFill>
                  <a:latin typeface="Roboto"/>
                  <a:ea typeface="Roboto"/>
                  <a:cs typeface="Roboto"/>
                  <a:sym typeface="Roboto"/>
                </a:rPr>
                <a:t>DEVELOPER</a:t>
              </a:r>
              <a:endParaRPr sz="1900"/>
            </a:p>
            <a:p>
              <a:pPr indent="0" lvl="0" marL="0" marR="0" rtl="0" algn="ctr">
                <a:lnSpc>
                  <a:spcPct val="100000"/>
                </a:lnSpc>
                <a:spcBef>
                  <a:spcPts val="0"/>
                </a:spcBef>
                <a:spcAft>
                  <a:spcPts val="0"/>
                </a:spcAft>
                <a:buClr>
                  <a:srgbClr val="000000"/>
                </a:buClr>
                <a:buFont typeface="Arial"/>
                <a:buNone/>
              </a:pPr>
              <a:r>
                <a:rPr b="0" i="0" lang="en-US" sz="1200" u="none" cap="none" strike="noStrike">
                  <a:solidFill>
                    <a:srgbClr val="434343"/>
                  </a:solidFill>
                  <a:latin typeface="Roboto"/>
                  <a:ea typeface="Roboto"/>
                  <a:cs typeface="Roboto"/>
                  <a:sym typeface="Roboto"/>
                </a:rPr>
                <a:t>SERVICES</a:t>
              </a:r>
              <a:endParaRPr sz="1900"/>
            </a:p>
          </p:txBody>
        </p:sp>
        <p:sp>
          <p:nvSpPr>
            <p:cNvPr id="620" name="Google Shape;620;p62"/>
            <p:cNvSpPr/>
            <p:nvPr/>
          </p:nvSpPr>
          <p:spPr>
            <a:xfrm>
              <a:off x="5222880" y="2229098"/>
              <a:ext cx="1552500" cy="2192100"/>
            </a:xfrm>
            <a:prstGeom prst="rect">
              <a:avLst/>
            </a:prstGeom>
            <a:solidFill>
              <a:srgbClr val="EBEBEB"/>
            </a:solid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621" name="Google Shape;621;p62"/>
            <p:cNvSpPr/>
            <p:nvPr/>
          </p:nvSpPr>
          <p:spPr>
            <a:xfrm>
              <a:off x="3327299" y="1642550"/>
              <a:ext cx="7437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Router</a:t>
              </a:r>
              <a:endParaRPr sz="1900"/>
            </a:p>
          </p:txBody>
        </p:sp>
        <p:cxnSp>
          <p:nvCxnSpPr>
            <p:cNvPr id="622" name="Google Shape;622;p62"/>
            <p:cNvCxnSpPr>
              <a:stCxn id="621" idx="3"/>
              <a:endCxn id="623" idx="1"/>
            </p:cNvCxnSpPr>
            <p:nvPr/>
          </p:nvCxnSpPr>
          <p:spPr>
            <a:xfrm>
              <a:off x="4070999" y="1842650"/>
              <a:ext cx="286200" cy="0"/>
            </a:xfrm>
            <a:prstGeom prst="straightConnector1">
              <a:avLst/>
            </a:prstGeom>
            <a:noFill/>
            <a:ln cap="flat" cmpd="sng" w="12700">
              <a:solidFill>
                <a:srgbClr val="999999"/>
              </a:solidFill>
              <a:prstDash val="solid"/>
              <a:round/>
              <a:headEnd len="sm" w="sm" type="none"/>
              <a:tailEnd len="sm" w="sm" type="none"/>
            </a:ln>
          </p:spPr>
        </p:cxnSp>
        <p:cxnSp>
          <p:nvCxnSpPr>
            <p:cNvPr id="624" name="Google Shape;624;p62"/>
            <p:cNvCxnSpPr/>
            <p:nvPr/>
          </p:nvCxnSpPr>
          <p:spPr>
            <a:xfrm>
              <a:off x="3902606" y="2042600"/>
              <a:ext cx="0" cy="971700"/>
            </a:xfrm>
            <a:prstGeom prst="straightConnector1">
              <a:avLst/>
            </a:prstGeom>
            <a:noFill/>
            <a:ln cap="flat" cmpd="sng" w="12700">
              <a:solidFill>
                <a:srgbClr val="999999"/>
              </a:solidFill>
              <a:prstDash val="solid"/>
              <a:round/>
              <a:headEnd len="sm" w="sm" type="none"/>
              <a:tailEnd len="sm" w="sm" type="none"/>
            </a:ln>
          </p:spPr>
        </p:cxnSp>
        <p:cxnSp>
          <p:nvCxnSpPr>
            <p:cNvPr id="625" name="Google Shape;625;p62"/>
            <p:cNvCxnSpPr>
              <a:stCxn id="626" idx="1"/>
              <a:endCxn id="627" idx="3"/>
            </p:cNvCxnSpPr>
            <p:nvPr/>
          </p:nvCxnSpPr>
          <p:spPr>
            <a:xfrm rot="10800000">
              <a:off x="4020043" y="3102182"/>
              <a:ext cx="1273200" cy="0"/>
            </a:xfrm>
            <a:prstGeom prst="straightConnector1">
              <a:avLst/>
            </a:prstGeom>
            <a:noFill/>
            <a:ln cap="flat" cmpd="sng" w="12700">
              <a:solidFill>
                <a:srgbClr val="999999"/>
              </a:solidFill>
              <a:prstDash val="solid"/>
              <a:round/>
              <a:headEnd len="sm" w="sm" type="none"/>
              <a:tailEnd len="sm" w="sm" type="none"/>
            </a:ln>
          </p:spPr>
        </p:cxnSp>
        <p:sp>
          <p:nvSpPr>
            <p:cNvPr id="628" name="Google Shape;628;p62"/>
            <p:cNvSpPr/>
            <p:nvPr/>
          </p:nvSpPr>
          <p:spPr>
            <a:xfrm>
              <a:off x="2371356" y="2902082"/>
              <a:ext cx="6822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Enterprise </a:t>
              </a:r>
              <a:br>
                <a:rPr b="1" i="0" lang="en-US" sz="900" u="none" cap="none" strike="noStrike">
                  <a:solidFill>
                    <a:srgbClr val="FFFFFF"/>
                  </a:solidFill>
                  <a:latin typeface="Roboto"/>
                  <a:ea typeface="Roboto"/>
                  <a:cs typeface="Roboto"/>
                  <a:sym typeface="Roboto"/>
                </a:rPr>
              </a:br>
              <a:r>
                <a:rPr b="1" i="0" lang="en-US" sz="900" u="none" cap="none" strike="noStrike">
                  <a:solidFill>
                    <a:srgbClr val="FFFFFF"/>
                  </a:solidFill>
                  <a:latin typeface="Roboto"/>
                  <a:ea typeface="Roboto"/>
                  <a:cs typeface="Roboto"/>
                  <a:sym typeface="Roboto"/>
                </a:rPr>
                <a:t>UI</a:t>
              </a:r>
              <a:endParaRPr sz="1900"/>
            </a:p>
          </p:txBody>
        </p:sp>
        <p:cxnSp>
          <p:nvCxnSpPr>
            <p:cNvPr id="629" name="Google Shape;629;p62"/>
            <p:cNvCxnSpPr>
              <a:stCxn id="630" idx="2"/>
            </p:cNvCxnSpPr>
            <p:nvPr/>
          </p:nvCxnSpPr>
          <p:spPr>
            <a:xfrm>
              <a:off x="2710294" y="2616482"/>
              <a:ext cx="572100" cy="342900"/>
            </a:xfrm>
            <a:prstGeom prst="straightConnector1">
              <a:avLst/>
            </a:prstGeom>
            <a:noFill/>
            <a:ln cap="flat" cmpd="sng" w="12700">
              <a:solidFill>
                <a:srgbClr val="999999"/>
              </a:solidFill>
              <a:prstDash val="solid"/>
              <a:round/>
              <a:headEnd len="sm" w="sm" type="none"/>
              <a:tailEnd len="sm" w="sm" type="none"/>
            </a:ln>
          </p:spPr>
        </p:cxnSp>
        <p:cxnSp>
          <p:nvCxnSpPr>
            <p:cNvPr id="631" name="Google Shape;631;p62"/>
            <p:cNvCxnSpPr/>
            <p:nvPr/>
          </p:nvCxnSpPr>
          <p:spPr>
            <a:xfrm>
              <a:off x="4521973" y="2042600"/>
              <a:ext cx="0" cy="342900"/>
            </a:xfrm>
            <a:prstGeom prst="straightConnector1">
              <a:avLst/>
            </a:prstGeom>
            <a:noFill/>
            <a:ln cap="flat" cmpd="sng" w="12700">
              <a:solidFill>
                <a:srgbClr val="999999"/>
              </a:solidFill>
              <a:prstDash val="solid"/>
              <a:round/>
              <a:headEnd len="sm" w="sm" type="none"/>
              <a:tailEnd len="sm" w="sm" type="none"/>
            </a:ln>
          </p:spPr>
        </p:cxnSp>
        <p:sp>
          <p:nvSpPr>
            <p:cNvPr id="626" name="Google Shape;626;p62"/>
            <p:cNvSpPr/>
            <p:nvPr/>
          </p:nvSpPr>
          <p:spPr>
            <a:xfrm>
              <a:off x="5293243" y="2902082"/>
              <a:ext cx="7437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Qpid / Ingest Server</a:t>
              </a:r>
              <a:endParaRPr sz="1900"/>
            </a:p>
          </p:txBody>
        </p:sp>
        <p:sp>
          <p:nvSpPr>
            <p:cNvPr id="632" name="Google Shape;632;p62"/>
            <p:cNvSpPr/>
            <p:nvPr/>
          </p:nvSpPr>
          <p:spPr>
            <a:xfrm>
              <a:off x="5331217" y="3474141"/>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postgreSQL</a:t>
              </a:r>
              <a:endParaRPr sz="1900"/>
            </a:p>
          </p:txBody>
        </p:sp>
        <p:cxnSp>
          <p:nvCxnSpPr>
            <p:cNvPr id="633" name="Google Shape;633;p62"/>
            <p:cNvCxnSpPr>
              <a:stCxn id="634" idx="2"/>
              <a:endCxn id="626" idx="0"/>
            </p:cNvCxnSpPr>
            <p:nvPr/>
          </p:nvCxnSpPr>
          <p:spPr>
            <a:xfrm>
              <a:off x="5665117" y="2616482"/>
              <a:ext cx="0" cy="285600"/>
            </a:xfrm>
            <a:prstGeom prst="straightConnector1">
              <a:avLst/>
            </a:prstGeom>
            <a:noFill/>
            <a:ln cap="flat" cmpd="sng" w="12700">
              <a:solidFill>
                <a:srgbClr val="999999"/>
              </a:solidFill>
              <a:prstDash val="solid"/>
              <a:round/>
              <a:headEnd len="sm" w="sm" type="none"/>
              <a:tailEnd len="sm" w="sm" type="none"/>
            </a:ln>
          </p:spPr>
        </p:cxnSp>
        <p:cxnSp>
          <p:nvCxnSpPr>
            <p:cNvPr id="635" name="Google Shape;635;p62"/>
            <p:cNvCxnSpPr>
              <a:stCxn id="626" idx="2"/>
              <a:endCxn id="632" idx="0"/>
            </p:cNvCxnSpPr>
            <p:nvPr/>
          </p:nvCxnSpPr>
          <p:spPr>
            <a:xfrm>
              <a:off x="5665093" y="3302282"/>
              <a:ext cx="0" cy="171900"/>
            </a:xfrm>
            <a:prstGeom prst="straightConnector1">
              <a:avLst/>
            </a:prstGeom>
            <a:noFill/>
            <a:ln cap="flat" cmpd="sng" w="12700">
              <a:solidFill>
                <a:srgbClr val="999999"/>
              </a:solidFill>
              <a:prstDash val="solid"/>
              <a:round/>
              <a:headEnd len="sm" w="sm" type="none"/>
              <a:tailEnd len="sm" w="sm" type="none"/>
            </a:ln>
          </p:spPr>
        </p:cxnSp>
        <p:sp>
          <p:nvSpPr>
            <p:cNvPr id="636" name="Google Shape;636;p62"/>
            <p:cNvSpPr/>
            <p:nvPr/>
          </p:nvSpPr>
          <p:spPr>
            <a:xfrm flipH="1">
              <a:off x="4020366" y="2042601"/>
              <a:ext cx="708600" cy="971700"/>
            </a:xfrm>
            <a:custGeom>
              <a:rect b="b" l="l" r="r" t="t"/>
              <a:pathLst>
                <a:path extrusionOk="0" h="120000" w="120000">
                  <a:moveTo>
                    <a:pt x="242" y="0"/>
                  </a:moveTo>
                  <a:lnTo>
                    <a:pt x="0" y="120000"/>
                  </a:lnTo>
                  <a:lnTo>
                    <a:pt x="120000" y="120000"/>
                  </a:lnTo>
                </a:path>
              </a:pathLst>
            </a:custGeom>
            <a:noFill/>
            <a:ln cap="flat" cmpd="sng" w="12700">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rgbClr val="494949"/>
                </a:solidFill>
                <a:latin typeface="Arial"/>
                <a:ea typeface="Arial"/>
                <a:cs typeface="Arial"/>
                <a:sym typeface="Arial"/>
              </a:endParaRPr>
            </a:p>
          </p:txBody>
        </p:sp>
        <p:cxnSp>
          <p:nvCxnSpPr>
            <p:cNvPr id="637" name="Google Shape;637;p62"/>
            <p:cNvCxnSpPr>
              <a:stCxn id="627" idx="0"/>
              <a:endCxn id="638" idx="2"/>
            </p:cNvCxnSpPr>
            <p:nvPr/>
          </p:nvCxnSpPr>
          <p:spPr>
            <a:xfrm rot="10800000">
              <a:off x="3490895" y="2616482"/>
              <a:ext cx="157200" cy="285600"/>
            </a:xfrm>
            <a:prstGeom prst="straightConnector1">
              <a:avLst/>
            </a:prstGeom>
            <a:noFill/>
            <a:ln cap="flat" cmpd="sng" w="12700">
              <a:solidFill>
                <a:srgbClr val="999999"/>
              </a:solidFill>
              <a:prstDash val="solid"/>
              <a:round/>
              <a:headEnd len="sm" w="sm" type="none"/>
              <a:tailEnd len="sm" w="sm" type="none"/>
            </a:ln>
          </p:spPr>
        </p:cxnSp>
        <p:sp>
          <p:nvSpPr>
            <p:cNvPr id="639" name="Google Shape;639;p62"/>
            <p:cNvSpPr/>
            <p:nvPr/>
          </p:nvSpPr>
          <p:spPr>
            <a:xfrm>
              <a:off x="5293243" y="3959918"/>
              <a:ext cx="7437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Postgres Server</a:t>
              </a:r>
              <a:endParaRPr sz="1900"/>
            </a:p>
          </p:txBody>
        </p:sp>
        <p:cxnSp>
          <p:nvCxnSpPr>
            <p:cNvPr id="640" name="Google Shape;640;p62"/>
            <p:cNvCxnSpPr>
              <a:stCxn id="632" idx="2"/>
              <a:endCxn id="639" idx="0"/>
            </p:cNvCxnSpPr>
            <p:nvPr/>
          </p:nvCxnSpPr>
          <p:spPr>
            <a:xfrm>
              <a:off x="5665117" y="3760041"/>
              <a:ext cx="0" cy="199800"/>
            </a:xfrm>
            <a:prstGeom prst="straightConnector1">
              <a:avLst/>
            </a:prstGeom>
            <a:noFill/>
            <a:ln cap="flat" cmpd="sng" w="12700">
              <a:solidFill>
                <a:srgbClr val="999999"/>
              </a:solidFill>
              <a:prstDash val="solid"/>
              <a:round/>
              <a:headEnd len="sm" w="sm" type="none"/>
              <a:tailEnd len="sm" w="sm" type="none"/>
            </a:ln>
          </p:spPr>
        </p:cxnSp>
        <p:cxnSp>
          <p:nvCxnSpPr>
            <p:cNvPr id="641" name="Google Shape;641;p62"/>
            <p:cNvCxnSpPr>
              <a:stCxn id="627" idx="1"/>
              <a:endCxn id="628" idx="3"/>
            </p:cNvCxnSpPr>
            <p:nvPr/>
          </p:nvCxnSpPr>
          <p:spPr>
            <a:xfrm rot="10800000">
              <a:off x="3053345" y="3102182"/>
              <a:ext cx="222900" cy="0"/>
            </a:xfrm>
            <a:prstGeom prst="straightConnector1">
              <a:avLst/>
            </a:prstGeom>
            <a:noFill/>
            <a:ln cap="flat" cmpd="sng" w="12700">
              <a:solidFill>
                <a:srgbClr val="999999"/>
              </a:solidFill>
              <a:prstDash val="solid"/>
              <a:round/>
              <a:headEnd len="sm" w="sm" type="none"/>
              <a:tailEnd len="sm" w="sm" type="none"/>
            </a:ln>
          </p:spPr>
        </p:cxnSp>
        <p:cxnSp>
          <p:nvCxnSpPr>
            <p:cNvPr id="642" name="Google Shape;642;p62"/>
            <p:cNvCxnSpPr>
              <a:stCxn id="643" idx="2"/>
            </p:cNvCxnSpPr>
            <p:nvPr/>
          </p:nvCxnSpPr>
          <p:spPr>
            <a:xfrm flipH="1">
              <a:off x="3969001" y="2616482"/>
              <a:ext cx="343200" cy="342900"/>
            </a:xfrm>
            <a:prstGeom prst="straightConnector1">
              <a:avLst/>
            </a:prstGeom>
            <a:noFill/>
            <a:ln cap="flat" cmpd="sng" w="12700">
              <a:solidFill>
                <a:srgbClr val="999999"/>
              </a:solidFill>
              <a:prstDash val="solid"/>
              <a:round/>
              <a:headEnd len="sm" w="sm" type="none"/>
              <a:tailEnd len="sm" w="sm" type="none"/>
            </a:ln>
          </p:spPr>
        </p:cxnSp>
        <p:sp>
          <p:nvSpPr>
            <p:cNvPr id="644" name="Google Shape;644;p62"/>
            <p:cNvSpPr/>
            <p:nvPr/>
          </p:nvSpPr>
          <p:spPr>
            <a:xfrm>
              <a:off x="3279623" y="3961592"/>
              <a:ext cx="7272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Developer Portal</a:t>
              </a:r>
              <a:endParaRPr sz="1900"/>
            </a:p>
          </p:txBody>
        </p:sp>
        <p:cxnSp>
          <p:nvCxnSpPr>
            <p:cNvPr id="645" name="Google Shape;645;p62"/>
            <p:cNvCxnSpPr>
              <a:stCxn id="644" idx="0"/>
              <a:endCxn id="627" idx="2"/>
            </p:cNvCxnSpPr>
            <p:nvPr/>
          </p:nvCxnSpPr>
          <p:spPr>
            <a:xfrm flipH="1" rot="10800000">
              <a:off x="3643223" y="3302192"/>
              <a:ext cx="5100" cy="659400"/>
            </a:xfrm>
            <a:prstGeom prst="straightConnector1">
              <a:avLst/>
            </a:prstGeom>
            <a:noFill/>
            <a:ln cap="flat" cmpd="sng" w="12700">
              <a:solidFill>
                <a:srgbClr val="999999"/>
              </a:solidFill>
              <a:prstDash val="solid"/>
              <a:round/>
              <a:headEnd len="sm" w="sm" type="none"/>
              <a:tailEnd len="sm" w="sm" type="none"/>
            </a:ln>
          </p:spPr>
        </p:cxnSp>
        <p:sp>
          <p:nvSpPr>
            <p:cNvPr id="646" name="Google Shape;646;p62"/>
            <p:cNvSpPr/>
            <p:nvPr/>
          </p:nvSpPr>
          <p:spPr>
            <a:xfrm>
              <a:off x="4139016" y="4018742"/>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900" u="none" cap="none" strike="noStrike">
                  <a:solidFill>
                    <a:schemeClr val="lt1"/>
                  </a:solidFill>
                  <a:latin typeface="Roboto"/>
                  <a:ea typeface="Roboto"/>
                  <a:cs typeface="Roboto"/>
                  <a:sym typeface="Roboto"/>
                </a:rPr>
                <a:t>postgreSQL</a:t>
              </a:r>
              <a:endParaRPr sz="1900"/>
            </a:p>
          </p:txBody>
        </p:sp>
        <p:cxnSp>
          <p:nvCxnSpPr>
            <p:cNvPr id="647" name="Google Shape;647;p62"/>
            <p:cNvCxnSpPr>
              <a:stCxn id="646" idx="1"/>
              <a:endCxn id="644" idx="3"/>
            </p:cNvCxnSpPr>
            <p:nvPr/>
          </p:nvCxnSpPr>
          <p:spPr>
            <a:xfrm rot="10800000">
              <a:off x="4006716" y="4161692"/>
              <a:ext cx="132300" cy="0"/>
            </a:xfrm>
            <a:prstGeom prst="straightConnector1">
              <a:avLst/>
            </a:prstGeom>
            <a:noFill/>
            <a:ln cap="flat" cmpd="sng" w="12700">
              <a:solidFill>
                <a:srgbClr val="999999"/>
              </a:solidFill>
              <a:prstDash val="solid"/>
              <a:round/>
              <a:headEnd len="sm" w="sm" type="none"/>
              <a:tailEnd len="sm" w="sm" type="none"/>
            </a:ln>
          </p:spPr>
        </p:cxnSp>
        <p:sp>
          <p:nvSpPr>
            <p:cNvPr id="627" name="Google Shape;627;p62"/>
            <p:cNvSpPr/>
            <p:nvPr/>
          </p:nvSpPr>
          <p:spPr>
            <a:xfrm>
              <a:off x="3276245" y="2902082"/>
              <a:ext cx="7437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Management Server</a:t>
              </a:r>
              <a:endParaRPr sz="1900"/>
            </a:p>
          </p:txBody>
        </p:sp>
        <p:sp>
          <p:nvSpPr>
            <p:cNvPr id="643" name="Google Shape;643;p62"/>
            <p:cNvSpPr/>
            <p:nvPr/>
          </p:nvSpPr>
          <p:spPr>
            <a:xfrm>
              <a:off x="3978301" y="2330582"/>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cassandra</a:t>
              </a:r>
              <a:endParaRPr sz="1900"/>
            </a:p>
          </p:txBody>
        </p:sp>
        <p:sp>
          <p:nvSpPr>
            <p:cNvPr id="630" name="Google Shape;630;p62"/>
            <p:cNvSpPr/>
            <p:nvPr/>
          </p:nvSpPr>
          <p:spPr>
            <a:xfrm>
              <a:off x="2376394" y="2330582"/>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openldap</a:t>
              </a:r>
              <a:endParaRPr sz="1900"/>
            </a:p>
          </p:txBody>
        </p:sp>
        <p:sp>
          <p:nvSpPr>
            <p:cNvPr id="638" name="Google Shape;638;p62"/>
            <p:cNvSpPr/>
            <p:nvPr/>
          </p:nvSpPr>
          <p:spPr>
            <a:xfrm>
              <a:off x="3157058" y="2330582"/>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zookeeper</a:t>
              </a:r>
              <a:endParaRPr sz="1900"/>
            </a:p>
          </p:txBody>
        </p:sp>
        <p:sp>
          <p:nvSpPr>
            <p:cNvPr id="634" name="Google Shape;634;p62"/>
            <p:cNvSpPr/>
            <p:nvPr/>
          </p:nvSpPr>
          <p:spPr>
            <a:xfrm>
              <a:off x="5331217" y="2330582"/>
              <a:ext cx="667800" cy="285900"/>
            </a:xfrm>
            <a:prstGeom prst="roundRect">
              <a:avLst>
                <a:gd fmla="val 16667" name="adj"/>
              </a:avLst>
            </a:prstGeom>
            <a:solidFill>
              <a:srgbClr val="34A853"/>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qpidd</a:t>
              </a:r>
              <a:endParaRPr sz="1900"/>
            </a:p>
          </p:txBody>
        </p:sp>
        <p:sp>
          <p:nvSpPr>
            <p:cNvPr id="648" name="Google Shape;648;p62"/>
            <p:cNvSpPr/>
            <p:nvPr/>
          </p:nvSpPr>
          <p:spPr>
            <a:xfrm>
              <a:off x="5985741" y="2264467"/>
              <a:ext cx="819900" cy="3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34343"/>
                </a:buClr>
                <a:buFont typeface="Roboto"/>
                <a:buNone/>
              </a:pPr>
              <a:r>
                <a:rPr b="0" i="0" lang="en-US" sz="1200" u="none" cap="none" strike="noStrike">
                  <a:solidFill>
                    <a:srgbClr val="434343"/>
                  </a:solidFill>
                  <a:latin typeface="Roboto"/>
                  <a:ea typeface="Roboto"/>
                  <a:cs typeface="Roboto"/>
                  <a:sym typeface="Roboto"/>
                </a:rPr>
                <a:t>ANALYTICS</a:t>
              </a:r>
              <a:endParaRPr sz="1900"/>
            </a:p>
            <a:p>
              <a:pPr indent="0" lvl="0" marL="0" marR="0" rtl="0" algn="ctr">
                <a:lnSpc>
                  <a:spcPct val="100000"/>
                </a:lnSpc>
                <a:spcBef>
                  <a:spcPts val="0"/>
                </a:spcBef>
                <a:spcAft>
                  <a:spcPts val="0"/>
                </a:spcAft>
                <a:buClr>
                  <a:srgbClr val="434343"/>
                </a:buClr>
                <a:buFont typeface="Roboto"/>
                <a:buNone/>
              </a:pPr>
              <a:r>
                <a:rPr b="0" i="0" lang="en-US" sz="1200" u="none" cap="none" strike="noStrike">
                  <a:solidFill>
                    <a:srgbClr val="434343"/>
                  </a:solidFill>
                  <a:latin typeface="Roboto"/>
                  <a:ea typeface="Roboto"/>
                  <a:cs typeface="Roboto"/>
                  <a:sym typeface="Roboto"/>
                </a:rPr>
                <a:t>SERVICES</a:t>
              </a:r>
              <a:endParaRPr sz="1900"/>
            </a:p>
          </p:txBody>
        </p:sp>
        <p:cxnSp>
          <p:nvCxnSpPr>
            <p:cNvPr id="649" name="Google Shape;649;p62"/>
            <p:cNvCxnSpPr>
              <a:endCxn id="621" idx="1"/>
            </p:cNvCxnSpPr>
            <p:nvPr/>
          </p:nvCxnSpPr>
          <p:spPr>
            <a:xfrm>
              <a:off x="2068799" y="1842650"/>
              <a:ext cx="1258500" cy="0"/>
            </a:xfrm>
            <a:prstGeom prst="straightConnector1">
              <a:avLst/>
            </a:prstGeom>
            <a:noFill/>
            <a:ln cap="flat" cmpd="sng" w="19050">
              <a:solidFill>
                <a:srgbClr val="999999"/>
              </a:solidFill>
              <a:prstDash val="solid"/>
              <a:round/>
              <a:headEnd len="med" w="med" type="stealth"/>
              <a:tailEnd len="med" w="med" type="stealth"/>
            </a:ln>
          </p:spPr>
        </p:cxnSp>
        <p:cxnSp>
          <p:nvCxnSpPr>
            <p:cNvPr id="650" name="Google Shape;650;p62"/>
            <p:cNvCxnSpPr>
              <a:stCxn id="623" idx="3"/>
            </p:cNvCxnSpPr>
            <p:nvPr/>
          </p:nvCxnSpPr>
          <p:spPr>
            <a:xfrm>
              <a:off x="5100796" y="1842650"/>
              <a:ext cx="1945200" cy="0"/>
            </a:xfrm>
            <a:prstGeom prst="straightConnector1">
              <a:avLst/>
            </a:prstGeom>
            <a:noFill/>
            <a:ln cap="flat" cmpd="sng" w="19050">
              <a:solidFill>
                <a:srgbClr val="999999"/>
              </a:solidFill>
              <a:prstDash val="solid"/>
              <a:round/>
              <a:headEnd len="med" w="med" type="stealth"/>
              <a:tailEnd len="med" w="med" type="stealth"/>
            </a:ln>
          </p:spPr>
        </p:cxnSp>
        <p:sp>
          <p:nvSpPr>
            <p:cNvPr id="651" name="Google Shape;651;p62"/>
            <p:cNvSpPr/>
            <p:nvPr/>
          </p:nvSpPr>
          <p:spPr>
            <a:xfrm flipH="1" rot="5400000">
              <a:off x="4873115" y="2006391"/>
              <a:ext cx="514200" cy="402000"/>
            </a:xfrm>
            <a:custGeom>
              <a:rect b="b" l="l" r="r" t="t"/>
              <a:pathLst>
                <a:path extrusionOk="0" h="120000" w="120000">
                  <a:moveTo>
                    <a:pt x="242" y="0"/>
                  </a:moveTo>
                  <a:lnTo>
                    <a:pt x="0" y="120000"/>
                  </a:lnTo>
                  <a:lnTo>
                    <a:pt x="120000" y="120000"/>
                  </a:lnTo>
                </a:path>
              </a:pathLst>
            </a:custGeom>
            <a:noFill/>
            <a:ln cap="flat" cmpd="sng" w="12700">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rgbClr val="494949"/>
                </a:solidFill>
                <a:latin typeface="Arial"/>
                <a:ea typeface="Arial"/>
                <a:cs typeface="Arial"/>
                <a:sym typeface="Arial"/>
              </a:endParaRPr>
            </a:p>
          </p:txBody>
        </p:sp>
        <p:sp>
          <p:nvSpPr>
            <p:cNvPr id="623" name="Google Shape;623;p62"/>
            <p:cNvSpPr/>
            <p:nvPr/>
          </p:nvSpPr>
          <p:spPr>
            <a:xfrm>
              <a:off x="4357096" y="1642550"/>
              <a:ext cx="743700" cy="400200"/>
            </a:xfrm>
            <a:prstGeom prst="roundRect">
              <a:avLst>
                <a:gd fmla="val 16667" name="adj"/>
              </a:avLst>
            </a:prstGeom>
            <a:solidFill>
              <a:srgbClr val="4285F4"/>
            </a:solidFill>
            <a:ln>
              <a:noFill/>
            </a:ln>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FFFFFF"/>
                </a:buClr>
                <a:buFont typeface="Roboto"/>
                <a:buNone/>
              </a:pPr>
              <a:r>
                <a:rPr b="1" i="0" lang="en-US" sz="900" u="none" cap="none" strike="noStrike">
                  <a:solidFill>
                    <a:srgbClr val="FFFFFF"/>
                  </a:solidFill>
                  <a:latin typeface="Roboto"/>
                  <a:ea typeface="Roboto"/>
                  <a:cs typeface="Roboto"/>
                  <a:sym typeface="Roboto"/>
                </a:rPr>
                <a:t>Message Processor</a:t>
              </a:r>
              <a:endParaRPr sz="1900"/>
            </a:p>
          </p:txBody>
        </p:sp>
        <p:cxnSp>
          <p:nvCxnSpPr>
            <p:cNvPr id="652" name="Google Shape;652;p62"/>
            <p:cNvCxnSpPr>
              <a:stCxn id="632" idx="1"/>
            </p:cNvCxnSpPr>
            <p:nvPr/>
          </p:nvCxnSpPr>
          <p:spPr>
            <a:xfrm rot="10800000">
              <a:off x="4020217" y="3159891"/>
              <a:ext cx="1311000" cy="457200"/>
            </a:xfrm>
            <a:prstGeom prst="straightConnector1">
              <a:avLst/>
            </a:prstGeom>
            <a:noFill/>
            <a:ln cap="flat" cmpd="sng" w="12700">
              <a:solidFill>
                <a:srgbClr val="999999"/>
              </a:solidFill>
              <a:prstDash val="solid"/>
              <a:round/>
              <a:headEnd len="sm" w="sm" type="none"/>
              <a:tailEnd len="sm" w="sm" type="none"/>
            </a:ln>
          </p:spPr>
        </p:cxnSp>
        <p:grpSp>
          <p:nvGrpSpPr>
            <p:cNvPr id="653" name="Google Shape;653;p62"/>
            <p:cNvGrpSpPr/>
            <p:nvPr/>
          </p:nvGrpSpPr>
          <p:grpSpPr>
            <a:xfrm>
              <a:off x="1586787" y="1688312"/>
              <a:ext cx="482100" cy="507074"/>
              <a:chOff x="2581056" y="2945862"/>
              <a:chExt cx="482100" cy="507074"/>
            </a:xfrm>
          </p:grpSpPr>
          <p:sp>
            <p:nvSpPr>
              <p:cNvPr id="654" name="Google Shape;654;p62"/>
              <p:cNvSpPr/>
              <p:nvPr/>
            </p:nvSpPr>
            <p:spPr>
              <a:xfrm>
                <a:off x="2657338" y="2945862"/>
                <a:ext cx="324000" cy="311100"/>
              </a:xfrm>
              <a:prstGeom prst="rect">
                <a:avLst/>
              </a:prstGeom>
              <a:solidFill>
                <a:srgbClr val="595959"/>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Roboto"/>
                  <a:ea typeface="Roboto"/>
                  <a:cs typeface="Roboto"/>
                  <a:sym typeface="Roboto"/>
                </a:endParaRPr>
              </a:p>
            </p:txBody>
          </p:sp>
          <p:grpSp>
            <p:nvGrpSpPr>
              <p:cNvPr id="655" name="Google Shape;655;p62"/>
              <p:cNvGrpSpPr/>
              <p:nvPr/>
            </p:nvGrpSpPr>
            <p:grpSpPr>
              <a:xfrm>
                <a:off x="2581056" y="2997955"/>
                <a:ext cx="482100" cy="454981"/>
                <a:chOff x="2581056" y="2997955"/>
                <a:chExt cx="482100" cy="454981"/>
              </a:xfrm>
            </p:grpSpPr>
            <p:pic>
              <p:nvPicPr>
                <p:cNvPr id="656" name="Google Shape;656;p62"/>
                <p:cNvPicPr preferRelativeResize="0"/>
                <p:nvPr/>
              </p:nvPicPr>
              <p:blipFill rotWithShape="1">
                <a:blip r:embed="rId3">
                  <a:alphaModFix/>
                </a:blip>
                <a:srcRect b="0" l="0" r="0" t="0"/>
                <a:stretch/>
              </p:blipFill>
              <p:spPr>
                <a:xfrm>
                  <a:off x="2720749" y="2997955"/>
                  <a:ext cx="202800" cy="200400"/>
                </a:xfrm>
                <a:prstGeom prst="rect">
                  <a:avLst/>
                </a:prstGeom>
                <a:noFill/>
                <a:ln>
                  <a:noFill/>
                </a:ln>
              </p:spPr>
            </p:pic>
            <p:sp>
              <p:nvSpPr>
                <p:cNvPr id="657" name="Google Shape;657;p62"/>
                <p:cNvSpPr txBox="1"/>
                <p:nvPr/>
              </p:nvSpPr>
              <p:spPr>
                <a:xfrm flipH="1">
                  <a:off x="2581056" y="3240236"/>
                  <a:ext cx="482100" cy="21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94949"/>
                    </a:buClr>
                    <a:buFont typeface="Arial"/>
                    <a:buNone/>
                  </a:pPr>
                  <a:r>
                    <a:rPr b="0" i="0" lang="en-US" sz="1100" u="none" cap="none" strike="noStrike">
                      <a:solidFill>
                        <a:srgbClr val="494949"/>
                      </a:solidFill>
                      <a:latin typeface="Roboto"/>
                      <a:ea typeface="Roboto"/>
                      <a:cs typeface="Roboto"/>
                      <a:sym typeface="Roboto"/>
                    </a:rPr>
                    <a:t>Client</a:t>
                  </a:r>
                  <a:endParaRPr sz="1900"/>
                </a:p>
              </p:txBody>
            </p:sp>
          </p:grpSp>
        </p:grpSp>
        <p:grpSp>
          <p:nvGrpSpPr>
            <p:cNvPr id="658" name="Google Shape;658;p62"/>
            <p:cNvGrpSpPr/>
            <p:nvPr/>
          </p:nvGrpSpPr>
          <p:grpSpPr>
            <a:xfrm>
              <a:off x="6969817" y="1688312"/>
              <a:ext cx="587400" cy="495073"/>
              <a:chOff x="6168416" y="2957788"/>
              <a:chExt cx="587400" cy="495073"/>
            </a:xfrm>
          </p:grpSpPr>
          <p:sp>
            <p:nvSpPr>
              <p:cNvPr id="659" name="Google Shape;659;p62"/>
              <p:cNvSpPr txBox="1"/>
              <p:nvPr/>
            </p:nvSpPr>
            <p:spPr>
              <a:xfrm flipH="1">
                <a:off x="6168416" y="3253661"/>
                <a:ext cx="587400" cy="199200"/>
              </a:xfrm>
              <a:prstGeom prst="rect">
                <a:avLst/>
              </a:prstGeom>
              <a:noFill/>
              <a:ln>
                <a:noFill/>
              </a:ln>
            </p:spPr>
            <p:txBody>
              <a:bodyPr anchorCtr="0" anchor="t" bIns="37050" lIns="74075" spcFirstLastPara="1" rIns="74075" wrap="square" tIns="37050">
                <a:noAutofit/>
              </a:bodyPr>
              <a:lstStyle/>
              <a:p>
                <a:pPr indent="0" lvl="0" marL="0" marR="0" rtl="0" algn="ctr">
                  <a:lnSpc>
                    <a:spcPct val="100000"/>
                  </a:lnSpc>
                  <a:spcBef>
                    <a:spcPts val="0"/>
                  </a:spcBef>
                  <a:spcAft>
                    <a:spcPts val="0"/>
                  </a:spcAft>
                  <a:buClr>
                    <a:srgbClr val="494949"/>
                  </a:buClr>
                  <a:buFont typeface="Arial"/>
                  <a:buNone/>
                </a:pPr>
                <a:r>
                  <a:rPr b="0" i="0" lang="en-US" sz="1100" u="none" cap="none" strike="noStrike">
                    <a:solidFill>
                      <a:srgbClr val="494949"/>
                    </a:solidFill>
                    <a:latin typeface="Roboto"/>
                    <a:ea typeface="Roboto"/>
                    <a:cs typeface="Roboto"/>
                    <a:sym typeface="Roboto"/>
                  </a:rPr>
                  <a:t>Backend</a:t>
                </a:r>
                <a:endParaRPr sz="1900"/>
              </a:p>
            </p:txBody>
          </p:sp>
          <p:sp>
            <p:nvSpPr>
              <p:cNvPr id="660" name="Google Shape;660;p62"/>
              <p:cNvSpPr/>
              <p:nvPr/>
            </p:nvSpPr>
            <p:spPr>
              <a:xfrm>
                <a:off x="6318483" y="2957788"/>
                <a:ext cx="287400" cy="287400"/>
              </a:xfrm>
              <a:custGeom>
                <a:rect b="b" l="l" r="r" t="t"/>
                <a:pathLst>
                  <a:path extrusionOk="0" h="120000" w="120000">
                    <a:moveTo>
                      <a:pt x="113008" y="66553"/>
                    </a:moveTo>
                    <a:lnTo>
                      <a:pt x="6864" y="66553"/>
                    </a:lnTo>
                    <a:cubicBezTo>
                      <a:pt x="3305" y="66553"/>
                      <a:pt x="0" y="69353"/>
                      <a:pt x="0" y="73297"/>
                    </a:cubicBezTo>
                    <a:lnTo>
                      <a:pt x="0" y="113001"/>
                    </a:lnTo>
                    <a:cubicBezTo>
                      <a:pt x="0" y="116691"/>
                      <a:pt x="2923" y="119872"/>
                      <a:pt x="6864" y="119872"/>
                    </a:cubicBezTo>
                    <a:lnTo>
                      <a:pt x="113008" y="119872"/>
                    </a:lnTo>
                    <a:cubicBezTo>
                      <a:pt x="116567" y="119872"/>
                      <a:pt x="119872" y="117073"/>
                      <a:pt x="119872" y="113001"/>
                    </a:cubicBezTo>
                    <a:lnTo>
                      <a:pt x="119872" y="73297"/>
                    </a:lnTo>
                    <a:cubicBezTo>
                      <a:pt x="119872" y="69734"/>
                      <a:pt x="116567" y="66553"/>
                      <a:pt x="113008" y="66553"/>
                    </a:cubicBezTo>
                    <a:close/>
                    <a:moveTo>
                      <a:pt x="26567" y="106638"/>
                    </a:moveTo>
                    <a:cubicBezTo>
                      <a:pt x="19449" y="106638"/>
                      <a:pt x="13347" y="100530"/>
                      <a:pt x="13347" y="93404"/>
                    </a:cubicBezTo>
                    <a:cubicBezTo>
                      <a:pt x="13347" y="86150"/>
                      <a:pt x="19322" y="80169"/>
                      <a:pt x="26567" y="80169"/>
                    </a:cubicBezTo>
                    <a:cubicBezTo>
                      <a:pt x="33686" y="80169"/>
                      <a:pt x="39915" y="86150"/>
                      <a:pt x="39915" y="93404"/>
                    </a:cubicBezTo>
                    <a:cubicBezTo>
                      <a:pt x="39915" y="100530"/>
                      <a:pt x="34067" y="106638"/>
                      <a:pt x="26567" y="106638"/>
                    </a:cubicBezTo>
                    <a:close/>
                    <a:moveTo>
                      <a:pt x="113008" y="0"/>
                    </a:moveTo>
                    <a:lnTo>
                      <a:pt x="6864" y="0"/>
                    </a:lnTo>
                    <a:cubicBezTo>
                      <a:pt x="3305" y="0"/>
                      <a:pt x="0" y="2926"/>
                      <a:pt x="0" y="6871"/>
                    </a:cubicBezTo>
                    <a:lnTo>
                      <a:pt x="0" y="46702"/>
                    </a:lnTo>
                    <a:cubicBezTo>
                      <a:pt x="0" y="50392"/>
                      <a:pt x="2923" y="53573"/>
                      <a:pt x="6864" y="53573"/>
                    </a:cubicBezTo>
                    <a:lnTo>
                      <a:pt x="113008" y="53573"/>
                    </a:lnTo>
                    <a:cubicBezTo>
                      <a:pt x="116567" y="53573"/>
                      <a:pt x="119872" y="50646"/>
                      <a:pt x="119872" y="46702"/>
                    </a:cubicBezTo>
                    <a:lnTo>
                      <a:pt x="119872" y="6871"/>
                    </a:lnTo>
                    <a:cubicBezTo>
                      <a:pt x="119872" y="3308"/>
                      <a:pt x="116567" y="0"/>
                      <a:pt x="113008" y="0"/>
                    </a:cubicBezTo>
                    <a:close/>
                    <a:moveTo>
                      <a:pt x="26567" y="39957"/>
                    </a:moveTo>
                    <a:cubicBezTo>
                      <a:pt x="19449" y="39957"/>
                      <a:pt x="13347" y="33722"/>
                      <a:pt x="13347" y="26595"/>
                    </a:cubicBezTo>
                    <a:cubicBezTo>
                      <a:pt x="13347" y="19342"/>
                      <a:pt x="19322" y="13361"/>
                      <a:pt x="26567" y="13361"/>
                    </a:cubicBezTo>
                    <a:cubicBezTo>
                      <a:pt x="33686" y="13361"/>
                      <a:pt x="39915" y="19342"/>
                      <a:pt x="39915" y="26595"/>
                    </a:cubicBezTo>
                    <a:cubicBezTo>
                      <a:pt x="39915" y="33722"/>
                      <a:pt x="34067" y="39957"/>
                      <a:pt x="26567" y="39957"/>
                    </a:cubicBezTo>
                    <a:close/>
                  </a:path>
                </a:pathLst>
              </a:custGeom>
              <a:solidFill>
                <a:srgbClr val="595959"/>
              </a:solidFill>
              <a:ln>
                <a:noFill/>
              </a:ln>
            </p:spPr>
            <p:txBody>
              <a:bodyPr anchorCtr="0" anchor="ctr" bIns="60900" lIns="121825" spcFirstLastPara="1" rIns="121825" wrap="square" tIns="609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Roboto"/>
                  <a:ea typeface="Roboto"/>
                  <a:cs typeface="Roboto"/>
                  <a:sym typeface="Roboto"/>
                </a:endParaRPr>
              </a:p>
            </p:txBody>
          </p:sp>
        </p:grpSp>
        <p:sp>
          <p:nvSpPr>
            <p:cNvPr id="661" name="Google Shape;661;p62"/>
            <p:cNvSpPr txBox="1"/>
            <p:nvPr/>
          </p:nvSpPr>
          <p:spPr>
            <a:xfrm rot="-5400000">
              <a:off x="3077225" y="177235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sp>
          <p:nvSpPr>
            <p:cNvPr id="662" name="Google Shape;662;p62"/>
            <p:cNvSpPr txBox="1"/>
            <p:nvPr/>
          </p:nvSpPr>
          <p:spPr>
            <a:xfrm rot="-5400000">
              <a:off x="4105925" y="177235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sp>
          <p:nvSpPr>
            <p:cNvPr id="663" name="Google Shape;663;p62"/>
            <p:cNvSpPr txBox="1"/>
            <p:nvPr/>
          </p:nvSpPr>
          <p:spPr>
            <a:xfrm rot="-5400000">
              <a:off x="5515625" y="177235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sp>
          <p:nvSpPr>
            <p:cNvPr id="664" name="Google Shape;664;p62"/>
            <p:cNvSpPr txBox="1"/>
            <p:nvPr/>
          </p:nvSpPr>
          <p:spPr>
            <a:xfrm rot="-5400000">
              <a:off x="2129475" y="303440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sp>
          <p:nvSpPr>
            <p:cNvPr id="665" name="Google Shape;665;p62"/>
            <p:cNvSpPr txBox="1"/>
            <p:nvPr/>
          </p:nvSpPr>
          <p:spPr>
            <a:xfrm rot="-5400000">
              <a:off x="3067700" y="303440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sp>
          <p:nvSpPr>
            <p:cNvPr id="666" name="Google Shape;666;p62"/>
            <p:cNvSpPr txBox="1"/>
            <p:nvPr/>
          </p:nvSpPr>
          <p:spPr>
            <a:xfrm rot="-5400000">
              <a:off x="3029600" y="4101200"/>
              <a:ext cx="426900" cy="137400"/>
            </a:xfrm>
            <a:prstGeom prst="rect">
              <a:avLst/>
            </a:prstGeom>
            <a:solidFill>
              <a:srgbClr val="FD2A00"/>
            </a:solidFill>
            <a:ln>
              <a:noFill/>
            </a:ln>
          </p:spPr>
          <p:txBody>
            <a:bodyPr anchorCtr="0" anchor="ctr" bIns="121825" lIns="121825" spcFirstLastPara="1" rIns="121825" wrap="square" tIns="121825">
              <a:noAutofit/>
            </a:bodyPr>
            <a:lstStyle/>
            <a:p>
              <a:pPr indent="0" lvl="0" marL="0" marR="0" rtl="0" algn="ctr">
                <a:lnSpc>
                  <a:spcPct val="100000"/>
                </a:lnSpc>
                <a:spcBef>
                  <a:spcPts val="0"/>
                </a:spcBef>
                <a:spcAft>
                  <a:spcPts val="0"/>
                </a:spcAft>
                <a:buClr>
                  <a:srgbClr val="FFFFFF"/>
                </a:buClr>
                <a:buFont typeface="Roboto"/>
                <a:buNone/>
              </a:pPr>
              <a:r>
                <a:rPr b="1" i="0" lang="en-US" sz="800" u="none" cap="none" strike="noStrike">
                  <a:solidFill>
                    <a:srgbClr val="FFFFFF"/>
                  </a:solidFill>
                  <a:latin typeface="Roboto"/>
                  <a:ea typeface="Roboto"/>
                  <a:cs typeface="Roboto"/>
                  <a:sym typeface="Roboto"/>
                </a:rPr>
                <a:t>HTTPS</a:t>
              </a:r>
              <a:endParaRPr sz="1900"/>
            </a:p>
          </p:txBody>
        </p:sp>
      </p:grpSp>
      <p:sp>
        <p:nvSpPr>
          <p:cNvPr id="667" name="Google Shape;667;p62"/>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TLS (OPDK)</a:t>
            </a:r>
            <a:endParaRPr sz="2600">
              <a:solidFill>
                <a:srgbClr val="66666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63"/>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Transport Layer Level Security</a:t>
            </a:r>
            <a:endParaRPr sz="2600">
              <a:solidFill>
                <a:srgbClr val="666666"/>
              </a:solidFill>
              <a:latin typeface="Roboto"/>
              <a:ea typeface="Roboto"/>
              <a:cs typeface="Roboto"/>
              <a:sym typeface="Roboto"/>
            </a:endParaRPr>
          </a:p>
        </p:txBody>
      </p:sp>
      <p:pic>
        <p:nvPicPr>
          <p:cNvPr descr="SECURITY.png" id="674" name="Google Shape;674;p63"/>
          <p:cNvPicPr preferRelativeResize="0"/>
          <p:nvPr/>
        </p:nvPicPr>
        <p:blipFill>
          <a:blip r:embed="rId3">
            <a:alphaModFix/>
          </a:blip>
          <a:stretch>
            <a:fillRect/>
          </a:stretch>
        </p:blipFill>
        <p:spPr>
          <a:xfrm>
            <a:off x="1240825" y="2339713"/>
            <a:ext cx="2178575" cy="2178575"/>
          </a:xfrm>
          <a:prstGeom prst="rect">
            <a:avLst/>
          </a:prstGeom>
          <a:noFill/>
          <a:ln>
            <a:noFill/>
          </a:ln>
        </p:spPr>
      </p:pic>
      <p:sp>
        <p:nvSpPr>
          <p:cNvPr id="675" name="Google Shape;675;p63"/>
          <p:cNvSpPr txBox="1"/>
          <p:nvPr/>
        </p:nvSpPr>
        <p:spPr>
          <a:xfrm>
            <a:off x="5968213" y="1928262"/>
            <a:ext cx="50493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666666"/>
                </a:solidFill>
                <a:latin typeface="Roboto"/>
                <a:ea typeface="Roboto"/>
                <a:cs typeface="Roboto"/>
                <a:sym typeface="Roboto"/>
              </a:rPr>
              <a:t>T</a:t>
            </a:r>
            <a:r>
              <a:rPr lang="en-US" sz="1800">
                <a:solidFill>
                  <a:srgbClr val="666666"/>
                </a:solidFill>
                <a:latin typeface="Roboto"/>
                <a:ea typeface="Roboto"/>
                <a:cs typeface="Roboto"/>
                <a:sym typeface="Roboto"/>
              </a:rPr>
              <a:t>ransport layer level security (1 and 2-way TLS)</a:t>
            </a:r>
            <a:endParaRPr sz="1800">
              <a:solidFill>
                <a:srgbClr val="666666"/>
              </a:solidFill>
              <a:latin typeface="Roboto"/>
              <a:ea typeface="Roboto"/>
              <a:cs typeface="Roboto"/>
              <a:sym typeface="Roboto"/>
            </a:endParaRPr>
          </a:p>
          <a:p>
            <a:pPr indent="-342900" lvl="0" marL="457200" rtl="0" algn="l">
              <a:spcBef>
                <a:spcPts val="1000"/>
              </a:spcBef>
              <a:spcAft>
                <a:spcPts val="0"/>
              </a:spcAft>
              <a:buClr>
                <a:srgbClr val="666666"/>
              </a:buClr>
              <a:buSzPts val="1800"/>
              <a:buFont typeface="Roboto"/>
              <a:buChar char="●"/>
            </a:pPr>
            <a:r>
              <a:rPr lang="en-US" sz="1800">
                <a:solidFill>
                  <a:srgbClr val="666666"/>
                </a:solidFill>
                <a:latin typeface="Roboto"/>
                <a:ea typeface="Roboto"/>
                <a:cs typeface="Roboto"/>
                <a:sym typeface="Roboto"/>
              </a:rPr>
              <a:t>Client → Edge</a:t>
            </a:r>
            <a:endParaRPr sz="1800">
              <a:solidFill>
                <a:srgbClr val="666666"/>
              </a:solidFill>
              <a:latin typeface="Roboto"/>
              <a:ea typeface="Roboto"/>
              <a:cs typeface="Roboto"/>
              <a:sym typeface="Roboto"/>
            </a:endParaRPr>
          </a:p>
          <a:p>
            <a:pPr indent="-342900" lvl="0" marL="457200" rtl="0" algn="l">
              <a:spcBef>
                <a:spcPts val="1000"/>
              </a:spcBef>
              <a:spcAft>
                <a:spcPts val="1000"/>
              </a:spcAft>
              <a:buClr>
                <a:srgbClr val="666666"/>
              </a:buClr>
              <a:buSzPts val="1800"/>
              <a:buFont typeface="Roboto"/>
              <a:buChar char="●"/>
            </a:pPr>
            <a:r>
              <a:rPr lang="en-US" sz="1800">
                <a:solidFill>
                  <a:srgbClr val="666666"/>
                </a:solidFill>
                <a:latin typeface="Roboto"/>
                <a:ea typeface="Roboto"/>
                <a:cs typeface="Roboto"/>
                <a:sym typeface="Roboto"/>
              </a:rPr>
              <a:t>Edge → Target</a:t>
            </a:r>
            <a:endParaRPr sz="1800">
              <a:solidFill>
                <a:srgbClr val="666666"/>
              </a:solidFill>
              <a:latin typeface="Roboto"/>
              <a:ea typeface="Roboto"/>
              <a:cs typeface="Roboto"/>
              <a:sym typeface="Roboto"/>
            </a:endParaRPr>
          </a:p>
        </p:txBody>
      </p:sp>
      <p:pic>
        <p:nvPicPr>
          <p:cNvPr descr="edge_logo.png" id="676" name="Google Shape;676;p63"/>
          <p:cNvPicPr preferRelativeResize="0"/>
          <p:nvPr/>
        </p:nvPicPr>
        <p:blipFill>
          <a:blip r:embed="rId4">
            <a:alphaModFix/>
          </a:blip>
          <a:stretch>
            <a:fillRect/>
          </a:stretch>
        </p:blipFill>
        <p:spPr>
          <a:xfrm>
            <a:off x="8257502" y="3586088"/>
            <a:ext cx="848506" cy="755700"/>
          </a:xfrm>
          <a:prstGeom prst="rect">
            <a:avLst/>
          </a:prstGeom>
          <a:noFill/>
          <a:ln>
            <a:noFill/>
          </a:ln>
        </p:spPr>
      </p:pic>
      <p:sp>
        <p:nvSpPr>
          <p:cNvPr id="677" name="Google Shape;677;p63"/>
          <p:cNvSpPr/>
          <p:nvPr/>
        </p:nvSpPr>
        <p:spPr>
          <a:xfrm>
            <a:off x="6077164" y="3586080"/>
            <a:ext cx="479883" cy="755699"/>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78" name="Google Shape;678;p63"/>
          <p:cNvSpPr/>
          <p:nvPr/>
        </p:nvSpPr>
        <p:spPr>
          <a:xfrm>
            <a:off x="10855649" y="3614913"/>
            <a:ext cx="697850" cy="697851"/>
          </a:xfrm>
          <a:custGeom>
            <a:rect b="b" l="l" r="r" t="t"/>
            <a:pathLst>
              <a:path extrusionOk="0" h="943" w="944">
                <a:moveTo>
                  <a:pt x="889" y="523"/>
                </a:moveTo>
                <a:lnTo>
                  <a:pt x="54" y="523"/>
                </a:lnTo>
                <a:cubicBezTo>
                  <a:pt x="26" y="523"/>
                  <a:pt x="0" y="545"/>
                  <a:pt x="0" y="576"/>
                </a:cubicBezTo>
                <a:lnTo>
                  <a:pt x="0" y="888"/>
                </a:lnTo>
                <a:cubicBezTo>
                  <a:pt x="0" y="917"/>
                  <a:pt x="23" y="942"/>
                  <a:pt x="54" y="942"/>
                </a:cubicBezTo>
                <a:lnTo>
                  <a:pt x="889" y="942"/>
                </a:lnTo>
                <a:cubicBezTo>
                  <a:pt x="917" y="942"/>
                  <a:pt x="943" y="920"/>
                  <a:pt x="943" y="888"/>
                </a:cubicBezTo>
                <a:lnTo>
                  <a:pt x="943" y="576"/>
                </a:lnTo>
                <a:cubicBezTo>
                  <a:pt x="943" y="548"/>
                  <a:pt x="917" y="523"/>
                  <a:pt x="889" y="523"/>
                </a:cubicBezTo>
                <a:close/>
                <a:moveTo>
                  <a:pt x="209" y="838"/>
                </a:moveTo>
                <a:cubicBezTo>
                  <a:pt x="153" y="838"/>
                  <a:pt x="105" y="790"/>
                  <a:pt x="105" y="734"/>
                </a:cubicBezTo>
                <a:cubicBezTo>
                  <a:pt x="105" y="677"/>
                  <a:pt x="152" y="630"/>
                  <a:pt x="209" y="630"/>
                </a:cubicBezTo>
                <a:cubicBezTo>
                  <a:pt x="265" y="630"/>
                  <a:pt x="314" y="677"/>
                  <a:pt x="314" y="734"/>
                </a:cubicBezTo>
                <a:cubicBezTo>
                  <a:pt x="314" y="790"/>
                  <a:pt x="268" y="838"/>
                  <a:pt x="209" y="838"/>
                </a:cubicBezTo>
                <a:close/>
                <a:moveTo>
                  <a:pt x="889" y="0"/>
                </a:moveTo>
                <a:lnTo>
                  <a:pt x="54" y="0"/>
                </a:lnTo>
                <a:cubicBezTo>
                  <a:pt x="26" y="0"/>
                  <a:pt x="0" y="23"/>
                  <a:pt x="0" y="54"/>
                </a:cubicBezTo>
                <a:lnTo>
                  <a:pt x="0" y="367"/>
                </a:lnTo>
                <a:cubicBezTo>
                  <a:pt x="0" y="396"/>
                  <a:pt x="23" y="421"/>
                  <a:pt x="54" y="421"/>
                </a:cubicBezTo>
                <a:lnTo>
                  <a:pt x="889" y="421"/>
                </a:lnTo>
                <a:cubicBezTo>
                  <a:pt x="917" y="421"/>
                  <a:pt x="943" y="398"/>
                  <a:pt x="943" y="367"/>
                </a:cubicBezTo>
                <a:lnTo>
                  <a:pt x="943" y="54"/>
                </a:lnTo>
                <a:cubicBezTo>
                  <a:pt x="943" y="26"/>
                  <a:pt x="917" y="0"/>
                  <a:pt x="889" y="0"/>
                </a:cubicBezTo>
                <a:close/>
                <a:moveTo>
                  <a:pt x="209" y="314"/>
                </a:moveTo>
                <a:cubicBezTo>
                  <a:pt x="153" y="314"/>
                  <a:pt x="105" y="265"/>
                  <a:pt x="105" y="209"/>
                </a:cubicBezTo>
                <a:cubicBezTo>
                  <a:pt x="105" y="152"/>
                  <a:pt x="152" y="105"/>
                  <a:pt x="209" y="105"/>
                </a:cubicBezTo>
                <a:cubicBezTo>
                  <a:pt x="265" y="105"/>
                  <a:pt x="314" y="152"/>
                  <a:pt x="314" y="209"/>
                </a:cubicBezTo>
                <a:cubicBezTo>
                  <a:pt x="314" y="265"/>
                  <a:pt x="268" y="314"/>
                  <a:pt x="209" y="314"/>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679" name="Google Shape;679;p63"/>
          <p:cNvCxnSpPr/>
          <p:nvPr/>
        </p:nvCxnSpPr>
        <p:spPr>
          <a:xfrm>
            <a:off x="6601175" y="3963838"/>
            <a:ext cx="1577700" cy="0"/>
          </a:xfrm>
          <a:prstGeom prst="straightConnector1">
            <a:avLst/>
          </a:prstGeom>
          <a:noFill/>
          <a:ln cap="flat" cmpd="sng" w="9525">
            <a:solidFill>
              <a:srgbClr val="4285F4"/>
            </a:solidFill>
            <a:prstDash val="solid"/>
            <a:round/>
            <a:headEnd len="med" w="med" type="none"/>
            <a:tailEnd len="med" w="med" type="none"/>
          </a:ln>
        </p:spPr>
      </p:cxnSp>
      <p:cxnSp>
        <p:nvCxnSpPr>
          <p:cNvPr id="680" name="Google Shape;680;p63"/>
          <p:cNvCxnSpPr/>
          <p:nvPr/>
        </p:nvCxnSpPr>
        <p:spPr>
          <a:xfrm>
            <a:off x="9191975" y="3963838"/>
            <a:ext cx="1577700" cy="0"/>
          </a:xfrm>
          <a:prstGeom prst="straightConnector1">
            <a:avLst/>
          </a:prstGeom>
          <a:noFill/>
          <a:ln cap="flat" cmpd="sng" w="9525">
            <a:solidFill>
              <a:srgbClr val="4285F4"/>
            </a:solidFill>
            <a:prstDash val="solid"/>
            <a:round/>
            <a:headEnd len="med" w="med" type="none"/>
            <a:tailEnd len="med" w="med" type="none"/>
          </a:ln>
        </p:spPr>
      </p:cxnSp>
      <p:sp>
        <p:nvSpPr>
          <p:cNvPr id="681" name="Google Shape;681;p63"/>
          <p:cNvSpPr txBox="1"/>
          <p:nvPr/>
        </p:nvSpPr>
        <p:spPr>
          <a:xfrm>
            <a:off x="5815063" y="4492363"/>
            <a:ext cx="10041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666666"/>
                </a:solidFill>
                <a:latin typeface="Roboto"/>
                <a:ea typeface="Roboto"/>
                <a:cs typeface="Roboto"/>
                <a:sym typeface="Roboto"/>
              </a:rPr>
              <a:t>Client</a:t>
            </a:r>
            <a:endParaRPr sz="1800">
              <a:solidFill>
                <a:srgbClr val="666666"/>
              </a:solidFill>
              <a:latin typeface="Roboto"/>
              <a:ea typeface="Roboto"/>
              <a:cs typeface="Roboto"/>
              <a:sym typeface="Roboto"/>
            </a:endParaRPr>
          </a:p>
        </p:txBody>
      </p:sp>
      <p:sp>
        <p:nvSpPr>
          <p:cNvPr id="682" name="Google Shape;682;p63"/>
          <p:cNvSpPr txBox="1"/>
          <p:nvPr/>
        </p:nvSpPr>
        <p:spPr>
          <a:xfrm>
            <a:off x="8332850" y="4492363"/>
            <a:ext cx="6978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666666"/>
                </a:solidFill>
                <a:latin typeface="Roboto"/>
                <a:ea typeface="Roboto"/>
                <a:cs typeface="Roboto"/>
                <a:sym typeface="Roboto"/>
              </a:rPr>
              <a:t>Edge</a:t>
            </a:r>
            <a:endParaRPr sz="1800">
              <a:solidFill>
                <a:srgbClr val="666666"/>
              </a:solidFill>
              <a:latin typeface="Roboto"/>
              <a:ea typeface="Roboto"/>
              <a:cs typeface="Roboto"/>
              <a:sym typeface="Roboto"/>
            </a:endParaRPr>
          </a:p>
        </p:txBody>
      </p:sp>
      <p:sp>
        <p:nvSpPr>
          <p:cNvPr id="683" name="Google Shape;683;p63"/>
          <p:cNvSpPr txBox="1"/>
          <p:nvPr/>
        </p:nvSpPr>
        <p:spPr>
          <a:xfrm>
            <a:off x="10780375" y="4492363"/>
            <a:ext cx="8484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666666"/>
                </a:solidFill>
                <a:latin typeface="Roboto"/>
                <a:ea typeface="Roboto"/>
                <a:cs typeface="Roboto"/>
                <a:sym typeface="Roboto"/>
              </a:rPr>
              <a:t>Target</a:t>
            </a:r>
            <a:endParaRPr sz="1800">
              <a:solidFill>
                <a:srgbClr val="666666"/>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64"/>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Transport Layer Security (1-way TLS)</a:t>
            </a:r>
            <a:endParaRPr sz="2600">
              <a:solidFill>
                <a:srgbClr val="666666"/>
              </a:solidFill>
              <a:latin typeface="Roboto"/>
              <a:ea typeface="Roboto"/>
              <a:cs typeface="Roboto"/>
              <a:sym typeface="Roboto"/>
            </a:endParaRPr>
          </a:p>
        </p:txBody>
      </p:sp>
      <p:grpSp>
        <p:nvGrpSpPr>
          <p:cNvPr id="689" name="Google Shape;689;p64"/>
          <p:cNvGrpSpPr/>
          <p:nvPr/>
        </p:nvGrpSpPr>
        <p:grpSpPr>
          <a:xfrm>
            <a:off x="1026275" y="1930500"/>
            <a:ext cx="9363250" cy="3550525"/>
            <a:chOff x="1026275" y="1930500"/>
            <a:chExt cx="9363250" cy="3550525"/>
          </a:xfrm>
        </p:grpSpPr>
        <p:sp>
          <p:nvSpPr>
            <p:cNvPr id="690" name="Google Shape;690;p64"/>
            <p:cNvSpPr/>
            <p:nvPr/>
          </p:nvSpPr>
          <p:spPr>
            <a:xfrm>
              <a:off x="1432989" y="3438968"/>
              <a:ext cx="479883" cy="755699"/>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91" name="Google Shape;691;p64"/>
            <p:cNvSpPr txBox="1"/>
            <p:nvPr/>
          </p:nvSpPr>
          <p:spPr>
            <a:xfrm>
              <a:off x="1026275" y="4332525"/>
              <a:ext cx="12933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CLIENT</a:t>
              </a:r>
              <a:endParaRPr>
                <a:solidFill>
                  <a:srgbClr val="666666"/>
                </a:solidFill>
                <a:latin typeface="Roboto"/>
                <a:ea typeface="Roboto"/>
                <a:cs typeface="Roboto"/>
                <a:sym typeface="Roboto"/>
              </a:endParaRPr>
            </a:p>
          </p:txBody>
        </p:sp>
        <p:sp>
          <p:nvSpPr>
            <p:cNvPr id="692" name="Google Shape;692;p64"/>
            <p:cNvSpPr/>
            <p:nvPr/>
          </p:nvSpPr>
          <p:spPr>
            <a:xfrm>
              <a:off x="7478649" y="3567925"/>
              <a:ext cx="697850" cy="697851"/>
            </a:xfrm>
            <a:custGeom>
              <a:rect b="b" l="l" r="r" t="t"/>
              <a:pathLst>
                <a:path extrusionOk="0" h="943" w="944">
                  <a:moveTo>
                    <a:pt x="889" y="523"/>
                  </a:moveTo>
                  <a:lnTo>
                    <a:pt x="54" y="523"/>
                  </a:lnTo>
                  <a:cubicBezTo>
                    <a:pt x="26" y="523"/>
                    <a:pt x="0" y="545"/>
                    <a:pt x="0" y="576"/>
                  </a:cubicBezTo>
                  <a:lnTo>
                    <a:pt x="0" y="888"/>
                  </a:lnTo>
                  <a:cubicBezTo>
                    <a:pt x="0" y="917"/>
                    <a:pt x="23" y="942"/>
                    <a:pt x="54" y="942"/>
                  </a:cubicBezTo>
                  <a:lnTo>
                    <a:pt x="889" y="942"/>
                  </a:lnTo>
                  <a:cubicBezTo>
                    <a:pt x="917" y="942"/>
                    <a:pt x="943" y="920"/>
                    <a:pt x="943" y="888"/>
                  </a:cubicBezTo>
                  <a:lnTo>
                    <a:pt x="943" y="576"/>
                  </a:lnTo>
                  <a:cubicBezTo>
                    <a:pt x="943" y="548"/>
                    <a:pt x="917" y="523"/>
                    <a:pt x="889" y="523"/>
                  </a:cubicBezTo>
                  <a:close/>
                  <a:moveTo>
                    <a:pt x="209" y="838"/>
                  </a:moveTo>
                  <a:cubicBezTo>
                    <a:pt x="153" y="838"/>
                    <a:pt x="105" y="790"/>
                    <a:pt x="105" y="734"/>
                  </a:cubicBezTo>
                  <a:cubicBezTo>
                    <a:pt x="105" y="677"/>
                    <a:pt x="152" y="630"/>
                    <a:pt x="209" y="630"/>
                  </a:cubicBezTo>
                  <a:cubicBezTo>
                    <a:pt x="265" y="630"/>
                    <a:pt x="314" y="677"/>
                    <a:pt x="314" y="734"/>
                  </a:cubicBezTo>
                  <a:cubicBezTo>
                    <a:pt x="314" y="790"/>
                    <a:pt x="268" y="838"/>
                    <a:pt x="209" y="838"/>
                  </a:cubicBezTo>
                  <a:close/>
                  <a:moveTo>
                    <a:pt x="889" y="0"/>
                  </a:moveTo>
                  <a:lnTo>
                    <a:pt x="54" y="0"/>
                  </a:lnTo>
                  <a:cubicBezTo>
                    <a:pt x="26" y="0"/>
                    <a:pt x="0" y="23"/>
                    <a:pt x="0" y="54"/>
                  </a:cubicBezTo>
                  <a:lnTo>
                    <a:pt x="0" y="367"/>
                  </a:lnTo>
                  <a:cubicBezTo>
                    <a:pt x="0" y="396"/>
                    <a:pt x="23" y="421"/>
                    <a:pt x="54" y="421"/>
                  </a:cubicBezTo>
                  <a:lnTo>
                    <a:pt x="889" y="421"/>
                  </a:lnTo>
                  <a:cubicBezTo>
                    <a:pt x="917" y="421"/>
                    <a:pt x="943" y="398"/>
                    <a:pt x="943" y="367"/>
                  </a:cubicBezTo>
                  <a:lnTo>
                    <a:pt x="943" y="54"/>
                  </a:lnTo>
                  <a:cubicBezTo>
                    <a:pt x="943" y="26"/>
                    <a:pt x="917" y="0"/>
                    <a:pt x="889" y="0"/>
                  </a:cubicBezTo>
                  <a:close/>
                  <a:moveTo>
                    <a:pt x="209" y="314"/>
                  </a:moveTo>
                  <a:cubicBezTo>
                    <a:pt x="153" y="314"/>
                    <a:pt x="105" y="265"/>
                    <a:pt x="105" y="209"/>
                  </a:cubicBezTo>
                  <a:cubicBezTo>
                    <a:pt x="105" y="152"/>
                    <a:pt x="152" y="105"/>
                    <a:pt x="209" y="105"/>
                  </a:cubicBezTo>
                  <a:cubicBezTo>
                    <a:pt x="265" y="105"/>
                    <a:pt x="314" y="152"/>
                    <a:pt x="314" y="209"/>
                  </a:cubicBezTo>
                  <a:cubicBezTo>
                    <a:pt x="314" y="265"/>
                    <a:pt x="268" y="314"/>
                    <a:pt x="209" y="314"/>
                  </a:cubicBezTo>
                  <a:close/>
                </a:path>
              </a:pathLst>
            </a:custGeom>
            <a:solidFill>
              <a:srgbClr val="34A8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93" name="Google Shape;693;p64"/>
            <p:cNvSpPr txBox="1"/>
            <p:nvPr/>
          </p:nvSpPr>
          <p:spPr>
            <a:xfrm>
              <a:off x="7318925" y="4332513"/>
              <a:ext cx="10173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SERVER</a:t>
              </a:r>
              <a:endParaRPr>
                <a:solidFill>
                  <a:srgbClr val="666666"/>
                </a:solidFill>
                <a:latin typeface="Roboto"/>
                <a:ea typeface="Roboto"/>
                <a:cs typeface="Roboto"/>
                <a:sym typeface="Roboto"/>
              </a:endParaRPr>
            </a:p>
          </p:txBody>
        </p:sp>
        <p:pic>
          <p:nvPicPr>
            <p:cNvPr descr="ic_vpn_key_white_48dp.png" id="694" name="Google Shape;694;p64"/>
            <p:cNvPicPr preferRelativeResize="0"/>
            <p:nvPr/>
          </p:nvPicPr>
          <p:blipFill>
            <a:blip r:embed="rId3">
              <a:alphaModFix/>
            </a:blip>
            <a:stretch>
              <a:fillRect/>
            </a:stretch>
          </p:blipFill>
          <p:spPr>
            <a:xfrm rot="5400000">
              <a:off x="9824969" y="3850656"/>
              <a:ext cx="563288" cy="565825"/>
            </a:xfrm>
            <a:prstGeom prst="rect">
              <a:avLst/>
            </a:prstGeom>
            <a:noFill/>
            <a:ln>
              <a:noFill/>
            </a:ln>
          </p:spPr>
        </p:pic>
        <p:grpSp>
          <p:nvGrpSpPr>
            <p:cNvPr id="695" name="Google Shape;695;p64"/>
            <p:cNvGrpSpPr/>
            <p:nvPr/>
          </p:nvGrpSpPr>
          <p:grpSpPr>
            <a:xfrm>
              <a:off x="9036450" y="3843529"/>
              <a:ext cx="847500" cy="569284"/>
              <a:chOff x="5161450" y="2897650"/>
              <a:chExt cx="847500" cy="571800"/>
            </a:xfrm>
          </p:grpSpPr>
          <p:sp>
            <p:nvSpPr>
              <p:cNvPr id="696" name="Google Shape;696;p64"/>
              <p:cNvSpPr/>
              <p:nvPr/>
            </p:nvSpPr>
            <p:spPr>
              <a:xfrm>
                <a:off x="5161450" y="2897650"/>
                <a:ext cx="847500" cy="571800"/>
              </a:xfrm>
              <a:prstGeom prst="frame">
                <a:avLst>
                  <a:gd fmla="val 12500" name="adj1"/>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64"/>
              <p:cNvCxnSpPr/>
              <p:nvPr/>
            </p:nvCxnSpPr>
            <p:spPr>
              <a:xfrm>
                <a:off x="5295957" y="3099410"/>
                <a:ext cx="410400" cy="0"/>
              </a:xfrm>
              <a:prstGeom prst="straightConnector1">
                <a:avLst/>
              </a:prstGeom>
              <a:noFill/>
              <a:ln cap="flat" cmpd="sng" w="28575">
                <a:solidFill>
                  <a:srgbClr val="34A853"/>
                </a:solidFill>
                <a:prstDash val="solid"/>
                <a:round/>
                <a:headEnd len="med" w="med" type="none"/>
                <a:tailEnd len="med" w="med" type="none"/>
              </a:ln>
            </p:spPr>
          </p:cxnSp>
          <p:cxnSp>
            <p:nvCxnSpPr>
              <p:cNvPr id="698" name="Google Shape;698;p64"/>
              <p:cNvCxnSpPr/>
              <p:nvPr/>
            </p:nvCxnSpPr>
            <p:spPr>
              <a:xfrm>
                <a:off x="5295957" y="3165323"/>
                <a:ext cx="309300" cy="0"/>
              </a:xfrm>
              <a:prstGeom prst="straightConnector1">
                <a:avLst/>
              </a:prstGeom>
              <a:noFill/>
              <a:ln cap="flat" cmpd="sng" w="28575">
                <a:solidFill>
                  <a:srgbClr val="34A853"/>
                </a:solidFill>
                <a:prstDash val="solid"/>
                <a:round/>
                <a:headEnd len="med" w="med" type="none"/>
                <a:tailEnd len="med" w="med" type="none"/>
              </a:ln>
            </p:spPr>
          </p:cxnSp>
          <p:cxnSp>
            <p:nvCxnSpPr>
              <p:cNvPr id="699" name="Google Shape;699;p64"/>
              <p:cNvCxnSpPr/>
              <p:nvPr/>
            </p:nvCxnSpPr>
            <p:spPr>
              <a:xfrm>
                <a:off x="5295957" y="3231235"/>
                <a:ext cx="201900" cy="0"/>
              </a:xfrm>
              <a:prstGeom prst="straightConnector1">
                <a:avLst/>
              </a:prstGeom>
              <a:noFill/>
              <a:ln cap="flat" cmpd="sng" w="28575">
                <a:solidFill>
                  <a:srgbClr val="34A853"/>
                </a:solidFill>
                <a:prstDash val="solid"/>
                <a:round/>
                <a:headEnd len="med" w="med" type="none"/>
                <a:tailEnd len="med" w="med" type="none"/>
              </a:ln>
            </p:spPr>
          </p:cxnSp>
          <p:grpSp>
            <p:nvGrpSpPr>
              <p:cNvPr id="700" name="Google Shape;700;p64"/>
              <p:cNvGrpSpPr/>
              <p:nvPr/>
            </p:nvGrpSpPr>
            <p:grpSpPr>
              <a:xfrm>
                <a:off x="5672399" y="3152789"/>
                <a:ext cx="269402" cy="309956"/>
                <a:chOff x="2317550" y="2668700"/>
                <a:chExt cx="343800" cy="378549"/>
              </a:xfrm>
            </p:grpSpPr>
            <p:sp>
              <p:nvSpPr>
                <p:cNvPr id="701" name="Google Shape;701;p64"/>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02" name="Google Shape;702;p64"/>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03" name="Google Shape;703;p64"/>
                <p:cNvPicPr preferRelativeResize="0"/>
                <p:nvPr/>
              </p:nvPicPr>
              <p:blipFill>
                <a:blip r:embed="rId4">
                  <a:alphaModFix/>
                </a:blip>
                <a:stretch>
                  <a:fillRect/>
                </a:stretch>
              </p:blipFill>
              <p:spPr>
                <a:xfrm>
                  <a:off x="2317550" y="2668700"/>
                  <a:ext cx="343800" cy="343800"/>
                </a:xfrm>
                <a:prstGeom prst="rect">
                  <a:avLst/>
                </a:prstGeom>
                <a:noFill/>
                <a:ln>
                  <a:noFill/>
                </a:ln>
              </p:spPr>
            </p:pic>
          </p:grpSp>
        </p:grpSp>
        <p:sp>
          <p:nvSpPr>
            <p:cNvPr id="704" name="Google Shape;704;p64"/>
            <p:cNvSpPr txBox="1"/>
            <p:nvPr/>
          </p:nvSpPr>
          <p:spPr>
            <a:xfrm>
              <a:off x="9111225" y="3224105"/>
              <a:ext cx="1131600" cy="5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SERVER KEYSTORE</a:t>
              </a:r>
              <a:endParaRPr>
                <a:solidFill>
                  <a:srgbClr val="666666"/>
                </a:solidFill>
                <a:latin typeface="Roboto"/>
                <a:ea typeface="Roboto"/>
                <a:cs typeface="Roboto"/>
                <a:sym typeface="Roboto"/>
              </a:endParaRPr>
            </a:p>
          </p:txBody>
        </p:sp>
        <p:sp>
          <p:nvSpPr>
            <p:cNvPr id="705" name="Google Shape;705;p64"/>
            <p:cNvSpPr txBox="1"/>
            <p:nvPr/>
          </p:nvSpPr>
          <p:spPr>
            <a:xfrm>
              <a:off x="5183125" y="2440450"/>
              <a:ext cx="13530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SERVER CERTIFICATE</a:t>
              </a:r>
              <a:endParaRPr>
                <a:solidFill>
                  <a:srgbClr val="666666"/>
                </a:solidFill>
                <a:latin typeface="Roboto"/>
                <a:ea typeface="Roboto"/>
                <a:cs typeface="Roboto"/>
                <a:sym typeface="Roboto"/>
              </a:endParaRPr>
            </a:p>
          </p:txBody>
        </p:sp>
        <p:grpSp>
          <p:nvGrpSpPr>
            <p:cNvPr id="706" name="Google Shape;706;p64"/>
            <p:cNvGrpSpPr/>
            <p:nvPr/>
          </p:nvGrpSpPr>
          <p:grpSpPr>
            <a:xfrm>
              <a:off x="4235475" y="2440450"/>
              <a:ext cx="847500" cy="571800"/>
              <a:chOff x="5161450" y="2897650"/>
              <a:chExt cx="847500" cy="571800"/>
            </a:xfrm>
          </p:grpSpPr>
          <p:sp>
            <p:nvSpPr>
              <p:cNvPr id="707" name="Google Shape;707;p64"/>
              <p:cNvSpPr/>
              <p:nvPr/>
            </p:nvSpPr>
            <p:spPr>
              <a:xfrm>
                <a:off x="5161450" y="2897650"/>
                <a:ext cx="847500" cy="571800"/>
              </a:xfrm>
              <a:prstGeom prst="frame">
                <a:avLst>
                  <a:gd fmla="val 12500" name="adj1"/>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64"/>
              <p:cNvCxnSpPr/>
              <p:nvPr/>
            </p:nvCxnSpPr>
            <p:spPr>
              <a:xfrm>
                <a:off x="5295957" y="3099410"/>
                <a:ext cx="410400" cy="0"/>
              </a:xfrm>
              <a:prstGeom prst="straightConnector1">
                <a:avLst/>
              </a:prstGeom>
              <a:noFill/>
              <a:ln cap="flat" cmpd="sng" w="28575">
                <a:solidFill>
                  <a:srgbClr val="34A853"/>
                </a:solidFill>
                <a:prstDash val="solid"/>
                <a:round/>
                <a:headEnd len="med" w="med" type="none"/>
                <a:tailEnd len="med" w="med" type="none"/>
              </a:ln>
            </p:spPr>
          </p:cxnSp>
          <p:cxnSp>
            <p:nvCxnSpPr>
              <p:cNvPr id="709" name="Google Shape;709;p64"/>
              <p:cNvCxnSpPr/>
              <p:nvPr/>
            </p:nvCxnSpPr>
            <p:spPr>
              <a:xfrm>
                <a:off x="5295957" y="3165323"/>
                <a:ext cx="309300" cy="0"/>
              </a:xfrm>
              <a:prstGeom prst="straightConnector1">
                <a:avLst/>
              </a:prstGeom>
              <a:noFill/>
              <a:ln cap="flat" cmpd="sng" w="28575">
                <a:solidFill>
                  <a:srgbClr val="34A853"/>
                </a:solidFill>
                <a:prstDash val="solid"/>
                <a:round/>
                <a:headEnd len="med" w="med" type="none"/>
                <a:tailEnd len="med" w="med" type="none"/>
              </a:ln>
            </p:spPr>
          </p:cxnSp>
          <p:cxnSp>
            <p:nvCxnSpPr>
              <p:cNvPr id="710" name="Google Shape;710;p64"/>
              <p:cNvCxnSpPr/>
              <p:nvPr/>
            </p:nvCxnSpPr>
            <p:spPr>
              <a:xfrm>
                <a:off x="5295957" y="3231235"/>
                <a:ext cx="201900" cy="0"/>
              </a:xfrm>
              <a:prstGeom prst="straightConnector1">
                <a:avLst/>
              </a:prstGeom>
              <a:noFill/>
              <a:ln cap="flat" cmpd="sng" w="28575">
                <a:solidFill>
                  <a:srgbClr val="34A853"/>
                </a:solidFill>
                <a:prstDash val="solid"/>
                <a:round/>
                <a:headEnd len="med" w="med" type="none"/>
                <a:tailEnd len="med" w="med" type="none"/>
              </a:ln>
            </p:spPr>
          </p:cxnSp>
          <p:grpSp>
            <p:nvGrpSpPr>
              <p:cNvPr id="711" name="Google Shape;711;p64"/>
              <p:cNvGrpSpPr/>
              <p:nvPr/>
            </p:nvGrpSpPr>
            <p:grpSpPr>
              <a:xfrm>
                <a:off x="5672399" y="3152789"/>
                <a:ext cx="269402" cy="309956"/>
                <a:chOff x="2317550" y="2668700"/>
                <a:chExt cx="343800" cy="378549"/>
              </a:xfrm>
            </p:grpSpPr>
            <p:sp>
              <p:nvSpPr>
                <p:cNvPr id="712" name="Google Shape;712;p64"/>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13" name="Google Shape;713;p64"/>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14" name="Google Shape;714;p64"/>
                <p:cNvPicPr preferRelativeResize="0"/>
                <p:nvPr/>
              </p:nvPicPr>
              <p:blipFill>
                <a:blip r:embed="rId4">
                  <a:alphaModFix/>
                </a:blip>
                <a:stretch>
                  <a:fillRect/>
                </a:stretch>
              </p:blipFill>
              <p:spPr>
                <a:xfrm>
                  <a:off x="2317550" y="2668700"/>
                  <a:ext cx="343800" cy="343800"/>
                </a:xfrm>
                <a:prstGeom prst="rect">
                  <a:avLst/>
                </a:prstGeom>
                <a:noFill/>
                <a:ln>
                  <a:noFill/>
                </a:ln>
              </p:spPr>
            </p:pic>
          </p:grpSp>
        </p:grpSp>
        <p:sp>
          <p:nvSpPr>
            <p:cNvPr id="715" name="Google Shape;715;p64"/>
            <p:cNvSpPr txBox="1"/>
            <p:nvPr/>
          </p:nvSpPr>
          <p:spPr>
            <a:xfrm>
              <a:off x="4710925" y="1930500"/>
              <a:ext cx="12933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TRUSTSTORE</a:t>
              </a:r>
              <a:endParaRPr>
                <a:solidFill>
                  <a:srgbClr val="666666"/>
                </a:solidFill>
                <a:latin typeface="Roboto"/>
                <a:ea typeface="Roboto"/>
                <a:cs typeface="Roboto"/>
                <a:sym typeface="Roboto"/>
              </a:endParaRPr>
            </a:p>
          </p:txBody>
        </p:sp>
        <p:cxnSp>
          <p:nvCxnSpPr>
            <p:cNvPr id="716" name="Google Shape;716;p64"/>
            <p:cNvCxnSpPr/>
            <p:nvPr/>
          </p:nvCxnSpPr>
          <p:spPr>
            <a:xfrm>
              <a:off x="8252700" y="4023375"/>
              <a:ext cx="697200" cy="0"/>
            </a:xfrm>
            <a:prstGeom prst="straightConnector1">
              <a:avLst/>
            </a:prstGeom>
            <a:noFill/>
            <a:ln cap="flat" cmpd="sng" w="9525">
              <a:solidFill>
                <a:srgbClr val="4285F4"/>
              </a:solidFill>
              <a:prstDash val="solid"/>
              <a:round/>
              <a:headEnd len="med" w="med" type="triangle"/>
              <a:tailEnd len="med" w="med" type="none"/>
            </a:ln>
          </p:spPr>
        </p:cxnSp>
        <p:cxnSp>
          <p:nvCxnSpPr>
            <p:cNvPr id="717" name="Google Shape;717;p64"/>
            <p:cNvCxnSpPr/>
            <p:nvPr/>
          </p:nvCxnSpPr>
          <p:spPr>
            <a:xfrm flipH="1" rot="10800000">
              <a:off x="1585275" y="2726350"/>
              <a:ext cx="2574000" cy="796800"/>
            </a:xfrm>
            <a:prstGeom prst="bentConnector3">
              <a:avLst>
                <a:gd fmla="val 3876" name="adj1"/>
              </a:avLst>
            </a:prstGeom>
            <a:noFill/>
            <a:ln cap="flat" cmpd="sng" w="9525">
              <a:solidFill>
                <a:srgbClr val="4285F4"/>
              </a:solidFill>
              <a:prstDash val="solid"/>
              <a:round/>
              <a:headEnd len="med" w="med" type="none"/>
              <a:tailEnd len="med" w="med" type="triangle"/>
            </a:ln>
          </p:spPr>
        </p:cxnSp>
        <p:sp>
          <p:nvSpPr>
            <p:cNvPr id="718" name="Google Shape;718;p64"/>
            <p:cNvSpPr txBox="1"/>
            <p:nvPr/>
          </p:nvSpPr>
          <p:spPr>
            <a:xfrm>
              <a:off x="2282700" y="2149100"/>
              <a:ext cx="17214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Verifies certificate</a:t>
              </a:r>
              <a:endParaRPr>
                <a:solidFill>
                  <a:srgbClr val="666666"/>
                </a:solidFill>
                <a:latin typeface="Roboto"/>
                <a:ea typeface="Roboto"/>
                <a:cs typeface="Roboto"/>
                <a:sym typeface="Roboto"/>
              </a:endParaRPr>
            </a:p>
          </p:txBody>
        </p:sp>
        <p:cxnSp>
          <p:nvCxnSpPr>
            <p:cNvPr id="719" name="Google Shape;719;p64"/>
            <p:cNvCxnSpPr/>
            <p:nvPr/>
          </p:nvCxnSpPr>
          <p:spPr>
            <a:xfrm>
              <a:off x="1885350" y="3816825"/>
              <a:ext cx="5509200" cy="0"/>
            </a:xfrm>
            <a:prstGeom prst="straightConnector1">
              <a:avLst/>
            </a:prstGeom>
            <a:noFill/>
            <a:ln cap="flat" cmpd="sng" w="9525">
              <a:solidFill>
                <a:srgbClr val="4285F4"/>
              </a:solidFill>
              <a:prstDash val="solid"/>
              <a:round/>
              <a:headEnd len="med" w="med" type="none"/>
              <a:tailEnd len="med" w="med" type="triangle"/>
            </a:ln>
          </p:spPr>
        </p:cxnSp>
        <p:cxnSp>
          <p:nvCxnSpPr>
            <p:cNvPr id="720" name="Google Shape;720;p64"/>
            <p:cNvCxnSpPr/>
            <p:nvPr/>
          </p:nvCxnSpPr>
          <p:spPr>
            <a:xfrm flipH="1">
              <a:off x="2003275" y="4637425"/>
              <a:ext cx="5409000" cy="5400"/>
            </a:xfrm>
            <a:prstGeom prst="straightConnector1">
              <a:avLst/>
            </a:prstGeom>
            <a:noFill/>
            <a:ln cap="flat" cmpd="sng" w="9525">
              <a:solidFill>
                <a:srgbClr val="4285F4"/>
              </a:solidFill>
              <a:prstDash val="solid"/>
              <a:round/>
              <a:headEnd len="med" w="med" type="none"/>
              <a:tailEnd len="med" w="med" type="triangle"/>
            </a:ln>
          </p:spPr>
        </p:cxnSp>
        <p:sp>
          <p:nvSpPr>
            <p:cNvPr id="721" name="Google Shape;721;p64"/>
            <p:cNvSpPr txBox="1"/>
            <p:nvPr/>
          </p:nvSpPr>
          <p:spPr>
            <a:xfrm>
              <a:off x="3218925" y="3234838"/>
              <a:ext cx="31887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oboto"/>
                  <a:ea typeface="Roboto"/>
                  <a:cs typeface="Roboto"/>
                  <a:sym typeface="Roboto"/>
                </a:rPr>
                <a:t>Requests protected resource</a:t>
              </a:r>
              <a:endParaRPr>
                <a:solidFill>
                  <a:srgbClr val="666666"/>
                </a:solidFill>
                <a:latin typeface="Roboto"/>
                <a:ea typeface="Roboto"/>
                <a:cs typeface="Roboto"/>
                <a:sym typeface="Roboto"/>
              </a:endParaRPr>
            </a:p>
          </p:txBody>
        </p:sp>
        <p:sp>
          <p:nvSpPr>
            <p:cNvPr id="722" name="Google Shape;722;p64"/>
            <p:cNvSpPr/>
            <p:nvPr/>
          </p:nvSpPr>
          <p:spPr>
            <a:xfrm>
              <a:off x="1695086" y="2033600"/>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4"/>
            <p:cNvSpPr txBox="1"/>
            <p:nvPr/>
          </p:nvSpPr>
          <p:spPr>
            <a:xfrm>
              <a:off x="1784775" y="2208950"/>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03</a:t>
              </a:r>
              <a:endParaRPr>
                <a:solidFill>
                  <a:srgbClr val="FFFFFF"/>
                </a:solidFill>
                <a:latin typeface="Roboto"/>
                <a:ea typeface="Roboto"/>
                <a:cs typeface="Roboto"/>
                <a:sym typeface="Roboto"/>
              </a:endParaRPr>
            </a:p>
          </p:txBody>
        </p:sp>
        <p:sp>
          <p:nvSpPr>
            <p:cNvPr id="724" name="Google Shape;724;p64"/>
            <p:cNvSpPr/>
            <p:nvPr/>
          </p:nvSpPr>
          <p:spPr>
            <a:xfrm>
              <a:off x="2589836" y="3132400"/>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4"/>
            <p:cNvSpPr txBox="1"/>
            <p:nvPr/>
          </p:nvSpPr>
          <p:spPr>
            <a:xfrm>
              <a:off x="2679525" y="3307750"/>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01</a:t>
              </a:r>
              <a:endParaRPr>
                <a:solidFill>
                  <a:srgbClr val="FFFFFF"/>
                </a:solidFill>
                <a:latin typeface="Roboto"/>
                <a:ea typeface="Roboto"/>
                <a:cs typeface="Roboto"/>
                <a:sym typeface="Roboto"/>
              </a:endParaRPr>
            </a:p>
          </p:txBody>
        </p:sp>
        <p:sp>
          <p:nvSpPr>
            <p:cNvPr id="726" name="Google Shape;726;p64"/>
            <p:cNvSpPr txBox="1"/>
            <p:nvPr/>
          </p:nvSpPr>
          <p:spPr>
            <a:xfrm>
              <a:off x="4938588" y="4028075"/>
              <a:ext cx="1859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oboto"/>
                  <a:ea typeface="Roboto"/>
                  <a:cs typeface="Roboto"/>
                  <a:sym typeface="Roboto"/>
                </a:rPr>
                <a:t>Presents certificate</a:t>
              </a:r>
              <a:endParaRPr>
                <a:solidFill>
                  <a:srgbClr val="666666"/>
                </a:solidFill>
                <a:latin typeface="Roboto"/>
                <a:ea typeface="Roboto"/>
                <a:cs typeface="Roboto"/>
                <a:sym typeface="Roboto"/>
              </a:endParaRPr>
            </a:p>
          </p:txBody>
        </p:sp>
        <p:sp>
          <p:nvSpPr>
            <p:cNvPr id="727" name="Google Shape;727;p64"/>
            <p:cNvSpPr/>
            <p:nvPr/>
          </p:nvSpPr>
          <p:spPr>
            <a:xfrm>
              <a:off x="4301361" y="3912575"/>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txBox="1"/>
            <p:nvPr/>
          </p:nvSpPr>
          <p:spPr>
            <a:xfrm>
              <a:off x="4391050" y="4087925"/>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02</a:t>
              </a:r>
              <a:endParaRPr>
                <a:solidFill>
                  <a:srgbClr val="FFFFFF"/>
                </a:solidFill>
                <a:latin typeface="Roboto"/>
                <a:ea typeface="Roboto"/>
                <a:cs typeface="Roboto"/>
                <a:sym typeface="Roboto"/>
              </a:endParaRPr>
            </a:p>
          </p:txBody>
        </p:sp>
        <p:sp>
          <p:nvSpPr>
            <p:cNvPr id="729" name="Google Shape;729;p64"/>
            <p:cNvSpPr/>
            <p:nvPr/>
          </p:nvSpPr>
          <p:spPr>
            <a:xfrm>
              <a:off x="3637136" y="4744663"/>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
            <p:cNvSpPr txBox="1"/>
            <p:nvPr/>
          </p:nvSpPr>
          <p:spPr>
            <a:xfrm>
              <a:off x="3726825" y="4920013"/>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04</a:t>
              </a:r>
              <a:endParaRPr>
                <a:solidFill>
                  <a:srgbClr val="FFFFFF"/>
                </a:solidFill>
                <a:latin typeface="Roboto"/>
                <a:ea typeface="Roboto"/>
                <a:cs typeface="Roboto"/>
                <a:sym typeface="Roboto"/>
              </a:endParaRPr>
            </a:p>
          </p:txBody>
        </p:sp>
        <p:sp>
          <p:nvSpPr>
            <p:cNvPr id="731" name="Google Shape;731;p64"/>
            <p:cNvSpPr txBox="1"/>
            <p:nvPr/>
          </p:nvSpPr>
          <p:spPr>
            <a:xfrm>
              <a:off x="4266225" y="4860175"/>
              <a:ext cx="2718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oboto"/>
                  <a:ea typeface="Roboto"/>
                  <a:cs typeface="Roboto"/>
                  <a:sym typeface="Roboto"/>
                </a:rPr>
                <a:t>Accesses protected resource</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cxnSp>
          <p:nvCxnSpPr>
            <p:cNvPr id="732" name="Google Shape;732;p64"/>
            <p:cNvCxnSpPr/>
            <p:nvPr/>
          </p:nvCxnSpPr>
          <p:spPr>
            <a:xfrm flipH="1">
              <a:off x="2003275" y="5475625"/>
              <a:ext cx="5409000" cy="5400"/>
            </a:xfrm>
            <a:prstGeom prst="straightConnector1">
              <a:avLst/>
            </a:prstGeom>
            <a:noFill/>
            <a:ln cap="flat" cmpd="sng" w="9525">
              <a:solidFill>
                <a:srgbClr val="4285F4"/>
              </a:solidFill>
              <a:prstDash val="solid"/>
              <a:round/>
              <a:headEnd len="med" w="med" type="none"/>
              <a:tailEnd len="med" w="med" type="triangl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65"/>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666666"/>
                </a:solidFill>
                <a:latin typeface="Roboto"/>
                <a:ea typeface="Roboto"/>
                <a:cs typeface="Roboto"/>
                <a:sym typeface="Roboto"/>
              </a:rPr>
              <a:t>Transport Layer Security (2-way TLS)</a:t>
            </a:r>
            <a:endParaRPr sz="2600">
              <a:solidFill>
                <a:srgbClr val="666666"/>
              </a:solidFill>
              <a:latin typeface="Roboto"/>
              <a:ea typeface="Roboto"/>
              <a:cs typeface="Roboto"/>
              <a:sym typeface="Roboto"/>
            </a:endParaRPr>
          </a:p>
        </p:txBody>
      </p:sp>
      <p:sp>
        <p:nvSpPr>
          <p:cNvPr id="738" name="Google Shape;738;p65"/>
          <p:cNvSpPr txBox="1"/>
          <p:nvPr/>
        </p:nvSpPr>
        <p:spPr>
          <a:xfrm>
            <a:off x="6000350" y="1654000"/>
            <a:ext cx="12933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CLIENT CERTIFICATE</a:t>
            </a:r>
            <a:endParaRPr>
              <a:solidFill>
                <a:srgbClr val="666666"/>
              </a:solidFill>
              <a:latin typeface="Roboto"/>
              <a:ea typeface="Roboto"/>
              <a:cs typeface="Roboto"/>
              <a:sym typeface="Roboto"/>
            </a:endParaRPr>
          </a:p>
        </p:txBody>
      </p:sp>
      <p:sp>
        <p:nvSpPr>
          <p:cNvPr id="739" name="Google Shape;739;p65"/>
          <p:cNvSpPr txBox="1"/>
          <p:nvPr/>
        </p:nvSpPr>
        <p:spPr>
          <a:xfrm>
            <a:off x="5961800" y="2385650"/>
            <a:ext cx="1370400" cy="5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SERVER CERTIFICATE</a:t>
            </a:r>
            <a:endParaRPr>
              <a:solidFill>
                <a:srgbClr val="666666"/>
              </a:solidFill>
              <a:latin typeface="Roboto"/>
              <a:ea typeface="Roboto"/>
              <a:cs typeface="Roboto"/>
              <a:sym typeface="Roboto"/>
            </a:endParaRPr>
          </a:p>
        </p:txBody>
      </p:sp>
      <p:sp>
        <p:nvSpPr>
          <p:cNvPr id="740" name="Google Shape;740;p65"/>
          <p:cNvSpPr/>
          <p:nvPr/>
        </p:nvSpPr>
        <p:spPr>
          <a:xfrm>
            <a:off x="2960164" y="3675393"/>
            <a:ext cx="479883" cy="755699"/>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1" name="Google Shape;741;p65"/>
          <p:cNvSpPr/>
          <p:nvPr/>
        </p:nvSpPr>
        <p:spPr>
          <a:xfrm>
            <a:off x="8613049" y="3704325"/>
            <a:ext cx="697850" cy="697851"/>
          </a:xfrm>
          <a:custGeom>
            <a:rect b="b" l="l" r="r" t="t"/>
            <a:pathLst>
              <a:path extrusionOk="0" h="943" w="944">
                <a:moveTo>
                  <a:pt x="889" y="523"/>
                </a:moveTo>
                <a:lnTo>
                  <a:pt x="54" y="523"/>
                </a:lnTo>
                <a:cubicBezTo>
                  <a:pt x="26" y="523"/>
                  <a:pt x="0" y="545"/>
                  <a:pt x="0" y="576"/>
                </a:cubicBezTo>
                <a:lnTo>
                  <a:pt x="0" y="888"/>
                </a:lnTo>
                <a:cubicBezTo>
                  <a:pt x="0" y="917"/>
                  <a:pt x="23" y="942"/>
                  <a:pt x="54" y="942"/>
                </a:cubicBezTo>
                <a:lnTo>
                  <a:pt x="889" y="942"/>
                </a:lnTo>
                <a:cubicBezTo>
                  <a:pt x="917" y="942"/>
                  <a:pt x="943" y="920"/>
                  <a:pt x="943" y="888"/>
                </a:cubicBezTo>
                <a:lnTo>
                  <a:pt x="943" y="576"/>
                </a:lnTo>
                <a:cubicBezTo>
                  <a:pt x="943" y="548"/>
                  <a:pt x="917" y="523"/>
                  <a:pt x="889" y="523"/>
                </a:cubicBezTo>
                <a:close/>
                <a:moveTo>
                  <a:pt x="209" y="838"/>
                </a:moveTo>
                <a:cubicBezTo>
                  <a:pt x="153" y="838"/>
                  <a:pt x="105" y="790"/>
                  <a:pt x="105" y="734"/>
                </a:cubicBezTo>
                <a:cubicBezTo>
                  <a:pt x="105" y="677"/>
                  <a:pt x="152" y="630"/>
                  <a:pt x="209" y="630"/>
                </a:cubicBezTo>
                <a:cubicBezTo>
                  <a:pt x="265" y="630"/>
                  <a:pt x="314" y="677"/>
                  <a:pt x="314" y="734"/>
                </a:cubicBezTo>
                <a:cubicBezTo>
                  <a:pt x="314" y="790"/>
                  <a:pt x="268" y="838"/>
                  <a:pt x="209" y="838"/>
                </a:cubicBezTo>
                <a:close/>
                <a:moveTo>
                  <a:pt x="889" y="0"/>
                </a:moveTo>
                <a:lnTo>
                  <a:pt x="54" y="0"/>
                </a:lnTo>
                <a:cubicBezTo>
                  <a:pt x="26" y="0"/>
                  <a:pt x="0" y="23"/>
                  <a:pt x="0" y="54"/>
                </a:cubicBezTo>
                <a:lnTo>
                  <a:pt x="0" y="367"/>
                </a:lnTo>
                <a:cubicBezTo>
                  <a:pt x="0" y="396"/>
                  <a:pt x="23" y="421"/>
                  <a:pt x="54" y="421"/>
                </a:cubicBezTo>
                <a:lnTo>
                  <a:pt x="889" y="421"/>
                </a:lnTo>
                <a:cubicBezTo>
                  <a:pt x="917" y="421"/>
                  <a:pt x="943" y="398"/>
                  <a:pt x="943" y="367"/>
                </a:cubicBezTo>
                <a:lnTo>
                  <a:pt x="943" y="54"/>
                </a:lnTo>
                <a:cubicBezTo>
                  <a:pt x="943" y="26"/>
                  <a:pt x="917" y="0"/>
                  <a:pt x="889" y="0"/>
                </a:cubicBezTo>
                <a:close/>
                <a:moveTo>
                  <a:pt x="209" y="314"/>
                </a:moveTo>
                <a:cubicBezTo>
                  <a:pt x="153" y="314"/>
                  <a:pt x="105" y="265"/>
                  <a:pt x="105" y="209"/>
                </a:cubicBezTo>
                <a:cubicBezTo>
                  <a:pt x="105" y="152"/>
                  <a:pt x="152" y="105"/>
                  <a:pt x="209" y="105"/>
                </a:cubicBezTo>
                <a:cubicBezTo>
                  <a:pt x="265" y="105"/>
                  <a:pt x="314" y="152"/>
                  <a:pt x="314" y="209"/>
                </a:cubicBezTo>
                <a:cubicBezTo>
                  <a:pt x="314" y="265"/>
                  <a:pt x="268" y="314"/>
                  <a:pt x="209" y="314"/>
                </a:cubicBezTo>
                <a:close/>
              </a:path>
            </a:pathLst>
          </a:custGeom>
          <a:solidFill>
            <a:srgbClr val="34A8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2" name="Google Shape;742;p65"/>
          <p:cNvSpPr txBox="1"/>
          <p:nvPr/>
        </p:nvSpPr>
        <p:spPr>
          <a:xfrm>
            <a:off x="2829475" y="4511450"/>
            <a:ext cx="7413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666666"/>
                </a:solidFill>
                <a:latin typeface="Roboto"/>
                <a:ea typeface="Roboto"/>
                <a:cs typeface="Roboto"/>
                <a:sym typeface="Roboto"/>
              </a:rPr>
              <a:t>CLIENT</a:t>
            </a:r>
            <a:endParaRPr sz="1000">
              <a:solidFill>
                <a:srgbClr val="666666"/>
              </a:solidFill>
              <a:latin typeface="Roboto"/>
              <a:ea typeface="Roboto"/>
              <a:cs typeface="Roboto"/>
              <a:sym typeface="Roboto"/>
            </a:endParaRPr>
          </a:p>
        </p:txBody>
      </p:sp>
      <p:sp>
        <p:nvSpPr>
          <p:cNvPr id="743" name="Google Shape;743;p65"/>
          <p:cNvSpPr txBox="1"/>
          <p:nvPr/>
        </p:nvSpPr>
        <p:spPr>
          <a:xfrm>
            <a:off x="8591325" y="4511450"/>
            <a:ext cx="7413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666666"/>
                </a:solidFill>
                <a:latin typeface="Roboto"/>
                <a:ea typeface="Roboto"/>
                <a:cs typeface="Roboto"/>
                <a:sym typeface="Roboto"/>
              </a:rPr>
              <a:t>SERVER</a:t>
            </a:r>
            <a:endParaRPr sz="1000">
              <a:solidFill>
                <a:srgbClr val="666666"/>
              </a:solidFill>
              <a:latin typeface="Roboto"/>
              <a:ea typeface="Roboto"/>
              <a:cs typeface="Roboto"/>
              <a:sym typeface="Roboto"/>
            </a:endParaRPr>
          </a:p>
        </p:txBody>
      </p:sp>
      <p:grpSp>
        <p:nvGrpSpPr>
          <p:cNvPr id="744" name="Google Shape;744;p65"/>
          <p:cNvGrpSpPr/>
          <p:nvPr/>
        </p:nvGrpSpPr>
        <p:grpSpPr>
          <a:xfrm>
            <a:off x="5152850" y="1671350"/>
            <a:ext cx="847500" cy="571800"/>
            <a:chOff x="5161450" y="2296950"/>
            <a:chExt cx="847500" cy="571800"/>
          </a:xfrm>
        </p:grpSpPr>
        <p:sp>
          <p:nvSpPr>
            <p:cNvPr id="745" name="Google Shape;745;p65"/>
            <p:cNvSpPr/>
            <p:nvPr/>
          </p:nvSpPr>
          <p:spPr>
            <a:xfrm>
              <a:off x="5161450" y="2296950"/>
              <a:ext cx="847500" cy="571800"/>
            </a:xfrm>
            <a:prstGeom prst="frame">
              <a:avLst>
                <a:gd fmla="val 12500" name="adj1"/>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6" name="Google Shape;746;p65"/>
            <p:cNvCxnSpPr/>
            <p:nvPr/>
          </p:nvCxnSpPr>
          <p:spPr>
            <a:xfrm>
              <a:off x="5295957" y="2498710"/>
              <a:ext cx="410400" cy="0"/>
            </a:xfrm>
            <a:prstGeom prst="straightConnector1">
              <a:avLst/>
            </a:prstGeom>
            <a:noFill/>
            <a:ln cap="flat" cmpd="sng" w="28575">
              <a:solidFill>
                <a:srgbClr val="4285F4"/>
              </a:solidFill>
              <a:prstDash val="solid"/>
              <a:round/>
              <a:headEnd len="med" w="med" type="none"/>
              <a:tailEnd len="med" w="med" type="none"/>
            </a:ln>
          </p:spPr>
        </p:cxnSp>
        <p:cxnSp>
          <p:nvCxnSpPr>
            <p:cNvPr id="747" name="Google Shape;747;p65"/>
            <p:cNvCxnSpPr/>
            <p:nvPr/>
          </p:nvCxnSpPr>
          <p:spPr>
            <a:xfrm>
              <a:off x="5295957" y="2564623"/>
              <a:ext cx="309300" cy="0"/>
            </a:xfrm>
            <a:prstGeom prst="straightConnector1">
              <a:avLst/>
            </a:prstGeom>
            <a:noFill/>
            <a:ln cap="flat" cmpd="sng" w="28575">
              <a:solidFill>
                <a:srgbClr val="4285F4"/>
              </a:solidFill>
              <a:prstDash val="solid"/>
              <a:round/>
              <a:headEnd len="med" w="med" type="none"/>
              <a:tailEnd len="med" w="med" type="none"/>
            </a:ln>
          </p:spPr>
        </p:cxnSp>
        <p:cxnSp>
          <p:nvCxnSpPr>
            <p:cNvPr id="748" name="Google Shape;748;p65"/>
            <p:cNvCxnSpPr/>
            <p:nvPr/>
          </p:nvCxnSpPr>
          <p:spPr>
            <a:xfrm>
              <a:off x="5295957" y="2630535"/>
              <a:ext cx="201900" cy="0"/>
            </a:xfrm>
            <a:prstGeom prst="straightConnector1">
              <a:avLst/>
            </a:prstGeom>
            <a:noFill/>
            <a:ln cap="flat" cmpd="sng" w="28575">
              <a:solidFill>
                <a:srgbClr val="4285F4"/>
              </a:solidFill>
              <a:prstDash val="solid"/>
              <a:round/>
              <a:headEnd len="med" w="med" type="none"/>
              <a:tailEnd len="med" w="med" type="none"/>
            </a:ln>
          </p:spPr>
        </p:cxnSp>
        <p:grpSp>
          <p:nvGrpSpPr>
            <p:cNvPr id="749" name="Google Shape;749;p65"/>
            <p:cNvGrpSpPr/>
            <p:nvPr/>
          </p:nvGrpSpPr>
          <p:grpSpPr>
            <a:xfrm>
              <a:off x="5672399" y="2543189"/>
              <a:ext cx="269402" cy="309956"/>
              <a:chOff x="2317550" y="2668700"/>
              <a:chExt cx="343800" cy="378549"/>
            </a:xfrm>
          </p:grpSpPr>
          <p:sp>
            <p:nvSpPr>
              <p:cNvPr id="750" name="Google Shape;750;p65"/>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1" name="Google Shape;751;p65"/>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52" name="Google Shape;752;p65"/>
              <p:cNvPicPr preferRelativeResize="0"/>
              <p:nvPr/>
            </p:nvPicPr>
            <p:blipFill>
              <a:blip r:embed="rId3">
                <a:alphaModFix/>
              </a:blip>
              <a:stretch>
                <a:fillRect/>
              </a:stretch>
            </p:blipFill>
            <p:spPr>
              <a:xfrm>
                <a:off x="2317550" y="2668700"/>
                <a:ext cx="343800" cy="343800"/>
              </a:xfrm>
              <a:prstGeom prst="rect">
                <a:avLst/>
              </a:prstGeom>
              <a:noFill/>
              <a:ln>
                <a:noFill/>
              </a:ln>
            </p:spPr>
          </p:pic>
        </p:grpSp>
      </p:grpSp>
      <p:grpSp>
        <p:nvGrpSpPr>
          <p:cNvPr id="753" name="Google Shape;753;p65"/>
          <p:cNvGrpSpPr/>
          <p:nvPr/>
        </p:nvGrpSpPr>
        <p:grpSpPr>
          <a:xfrm>
            <a:off x="5152850" y="2424450"/>
            <a:ext cx="847500" cy="571800"/>
            <a:chOff x="5161450" y="2897650"/>
            <a:chExt cx="847500" cy="571800"/>
          </a:xfrm>
        </p:grpSpPr>
        <p:sp>
          <p:nvSpPr>
            <p:cNvPr id="754" name="Google Shape;754;p65"/>
            <p:cNvSpPr/>
            <p:nvPr/>
          </p:nvSpPr>
          <p:spPr>
            <a:xfrm>
              <a:off x="5161450" y="2897650"/>
              <a:ext cx="847500" cy="571800"/>
            </a:xfrm>
            <a:prstGeom prst="frame">
              <a:avLst>
                <a:gd fmla="val 12500" name="adj1"/>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 name="Google Shape;755;p65"/>
            <p:cNvCxnSpPr/>
            <p:nvPr/>
          </p:nvCxnSpPr>
          <p:spPr>
            <a:xfrm>
              <a:off x="5295957" y="3099410"/>
              <a:ext cx="410400" cy="0"/>
            </a:xfrm>
            <a:prstGeom prst="straightConnector1">
              <a:avLst/>
            </a:prstGeom>
            <a:noFill/>
            <a:ln cap="flat" cmpd="sng" w="28575">
              <a:solidFill>
                <a:srgbClr val="34A853"/>
              </a:solidFill>
              <a:prstDash val="solid"/>
              <a:round/>
              <a:headEnd len="med" w="med" type="none"/>
              <a:tailEnd len="med" w="med" type="none"/>
            </a:ln>
          </p:spPr>
        </p:cxnSp>
        <p:cxnSp>
          <p:nvCxnSpPr>
            <p:cNvPr id="756" name="Google Shape;756;p65"/>
            <p:cNvCxnSpPr/>
            <p:nvPr/>
          </p:nvCxnSpPr>
          <p:spPr>
            <a:xfrm>
              <a:off x="5295957" y="3165323"/>
              <a:ext cx="309300" cy="0"/>
            </a:xfrm>
            <a:prstGeom prst="straightConnector1">
              <a:avLst/>
            </a:prstGeom>
            <a:noFill/>
            <a:ln cap="flat" cmpd="sng" w="28575">
              <a:solidFill>
                <a:srgbClr val="34A853"/>
              </a:solidFill>
              <a:prstDash val="solid"/>
              <a:round/>
              <a:headEnd len="med" w="med" type="none"/>
              <a:tailEnd len="med" w="med" type="none"/>
            </a:ln>
          </p:spPr>
        </p:cxnSp>
        <p:cxnSp>
          <p:nvCxnSpPr>
            <p:cNvPr id="757" name="Google Shape;757;p65"/>
            <p:cNvCxnSpPr/>
            <p:nvPr/>
          </p:nvCxnSpPr>
          <p:spPr>
            <a:xfrm>
              <a:off x="5295957" y="3231235"/>
              <a:ext cx="201900" cy="0"/>
            </a:xfrm>
            <a:prstGeom prst="straightConnector1">
              <a:avLst/>
            </a:prstGeom>
            <a:noFill/>
            <a:ln cap="flat" cmpd="sng" w="28575">
              <a:solidFill>
                <a:srgbClr val="34A853"/>
              </a:solidFill>
              <a:prstDash val="solid"/>
              <a:round/>
              <a:headEnd len="med" w="med" type="none"/>
              <a:tailEnd len="med" w="med" type="none"/>
            </a:ln>
          </p:spPr>
        </p:cxnSp>
        <p:grpSp>
          <p:nvGrpSpPr>
            <p:cNvPr id="758" name="Google Shape;758;p65"/>
            <p:cNvGrpSpPr/>
            <p:nvPr/>
          </p:nvGrpSpPr>
          <p:grpSpPr>
            <a:xfrm>
              <a:off x="5672399" y="3152789"/>
              <a:ext cx="269402" cy="309956"/>
              <a:chOff x="2317550" y="2668700"/>
              <a:chExt cx="343800" cy="378549"/>
            </a:xfrm>
          </p:grpSpPr>
          <p:sp>
            <p:nvSpPr>
              <p:cNvPr id="759" name="Google Shape;759;p65"/>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60" name="Google Shape;760;p65"/>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61" name="Google Shape;761;p65"/>
              <p:cNvPicPr preferRelativeResize="0"/>
              <p:nvPr/>
            </p:nvPicPr>
            <p:blipFill>
              <a:blip r:embed="rId3">
                <a:alphaModFix/>
              </a:blip>
              <a:stretch>
                <a:fillRect/>
              </a:stretch>
            </p:blipFill>
            <p:spPr>
              <a:xfrm>
                <a:off x="2317550" y="2668700"/>
                <a:ext cx="343800" cy="343800"/>
              </a:xfrm>
              <a:prstGeom prst="rect">
                <a:avLst/>
              </a:prstGeom>
              <a:noFill/>
              <a:ln>
                <a:noFill/>
              </a:ln>
            </p:spPr>
          </p:pic>
        </p:grpSp>
      </p:grpSp>
      <p:grpSp>
        <p:nvGrpSpPr>
          <p:cNvPr id="762" name="Google Shape;762;p65"/>
          <p:cNvGrpSpPr/>
          <p:nvPr/>
        </p:nvGrpSpPr>
        <p:grpSpPr>
          <a:xfrm>
            <a:off x="898300" y="3973450"/>
            <a:ext cx="847500" cy="571800"/>
            <a:chOff x="5161450" y="2296950"/>
            <a:chExt cx="847500" cy="571800"/>
          </a:xfrm>
        </p:grpSpPr>
        <p:sp>
          <p:nvSpPr>
            <p:cNvPr id="763" name="Google Shape;763;p65"/>
            <p:cNvSpPr/>
            <p:nvPr/>
          </p:nvSpPr>
          <p:spPr>
            <a:xfrm>
              <a:off x="5161450" y="2296950"/>
              <a:ext cx="847500" cy="571800"/>
            </a:xfrm>
            <a:prstGeom prst="frame">
              <a:avLst>
                <a:gd fmla="val 12500" name="adj1"/>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 name="Google Shape;764;p65"/>
            <p:cNvCxnSpPr/>
            <p:nvPr/>
          </p:nvCxnSpPr>
          <p:spPr>
            <a:xfrm>
              <a:off x="5295957" y="2498710"/>
              <a:ext cx="410400" cy="0"/>
            </a:xfrm>
            <a:prstGeom prst="straightConnector1">
              <a:avLst/>
            </a:prstGeom>
            <a:noFill/>
            <a:ln cap="flat" cmpd="sng" w="28575">
              <a:solidFill>
                <a:srgbClr val="4285F4"/>
              </a:solidFill>
              <a:prstDash val="solid"/>
              <a:round/>
              <a:headEnd len="med" w="med" type="none"/>
              <a:tailEnd len="med" w="med" type="none"/>
            </a:ln>
          </p:spPr>
        </p:cxnSp>
        <p:cxnSp>
          <p:nvCxnSpPr>
            <p:cNvPr id="765" name="Google Shape;765;p65"/>
            <p:cNvCxnSpPr/>
            <p:nvPr/>
          </p:nvCxnSpPr>
          <p:spPr>
            <a:xfrm>
              <a:off x="5295957" y="2564623"/>
              <a:ext cx="309300" cy="0"/>
            </a:xfrm>
            <a:prstGeom prst="straightConnector1">
              <a:avLst/>
            </a:prstGeom>
            <a:noFill/>
            <a:ln cap="flat" cmpd="sng" w="28575">
              <a:solidFill>
                <a:srgbClr val="4285F4"/>
              </a:solidFill>
              <a:prstDash val="solid"/>
              <a:round/>
              <a:headEnd len="med" w="med" type="none"/>
              <a:tailEnd len="med" w="med" type="none"/>
            </a:ln>
          </p:spPr>
        </p:cxnSp>
        <p:cxnSp>
          <p:nvCxnSpPr>
            <p:cNvPr id="766" name="Google Shape;766;p65"/>
            <p:cNvCxnSpPr/>
            <p:nvPr/>
          </p:nvCxnSpPr>
          <p:spPr>
            <a:xfrm>
              <a:off x="5295957" y="2630535"/>
              <a:ext cx="201900" cy="0"/>
            </a:xfrm>
            <a:prstGeom prst="straightConnector1">
              <a:avLst/>
            </a:prstGeom>
            <a:noFill/>
            <a:ln cap="flat" cmpd="sng" w="28575">
              <a:solidFill>
                <a:srgbClr val="4285F4"/>
              </a:solidFill>
              <a:prstDash val="solid"/>
              <a:round/>
              <a:headEnd len="med" w="med" type="none"/>
              <a:tailEnd len="med" w="med" type="none"/>
            </a:ln>
          </p:spPr>
        </p:cxnSp>
        <p:grpSp>
          <p:nvGrpSpPr>
            <p:cNvPr id="767" name="Google Shape;767;p65"/>
            <p:cNvGrpSpPr/>
            <p:nvPr/>
          </p:nvGrpSpPr>
          <p:grpSpPr>
            <a:xfrm>
              <a:off x="5672399" y="2543189"/>
              <a:ext cx="269402" cy="309956"/>
              <a:chOff x="2317550" y="2668700"/>
              <a:chExt cx="343800" cy="378549"/>
            </a:xfrm>
          </p:grpSpPr>
          <p:sp>
            <p:nvSpPr>
              <p:cNvPr id="768" name="Google Shape;768;p65"/>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69" name="Google Shape;769;p65"/>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70" name="Google Shape;770;p65"/>
              <p:cNvPicPr preferRelativeResize="0"/>
              <p:nvPr/>
            </p:nvPicPr>
            <p:blipFill>
              <a:blip r:embed="rId3">
                <a:alphaModFix/>
              </a:blip>
              <a:stretch>
                <a:fillRect/>
              </a:stretch>
            </p:blipFill>
            <p:spPr>
              <a:xfrm>
                <a:off x="2317550" y="2668700"/>
                <a:ext cx="343800" cy="343800"/>
              </a:xfrm>
              <a:prstGeom prst="rect">
                <a:avLst/>
              </a:prstGeom>
              <a:noFill/>
              <a:ln>
                <a:noFill/>
              </a:ln>
            </p:spPr>
          </p:pic>
        </p:grpSp>
      </p:grpSp>
      <p:pic>
        <p:nvPicPr>
          <p:cNvPr descr="ic_vpn_key_white_48dp.png" id="771" name="Google Shape;771;p65"/>
          <p:cNvPicPr preferRelativeResize="0"/>
          <p:nvPr/>
        </p:nvPicPr>
        <p:blipFill>
          <a:blip r:embed="rId4">
            <a:alphaModFix/>
          </a:blip>
          <a:stretch>
            <a:fillRect/>
          </a:stretch>
        </p:blipFill>
        <p:spPr>
          <a:xfrm rot="5400000">
            <a:off x="1704044" y="3976444"/>
            <a:ext cx="563288" cy="565825"/>
          </a:xfrm>
          <a:prstGeom prst="rect">
            <a:avLst/>
          </a:prstGeom>
          <a:noFill/>
          <a:ln>
            <a:noFill/>
          </a:ln>
        </p:spPr>
      </p:pic>
      <p:sp>
        <p:nvSpPr>
          <p:cNvPr id="772" name="Google Shape;772;p65"/>
          <p:cNvSpPr txBox="1"/>
          <p:nvPr/>
        </p:nvSpPr>
        <p:spPr>
          <a:xfrm>
            <a:off x="898300" y="3305300"/>
            <a:ext cx="1370400" cy="5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CLIENT KEYSTORE</a:t>
            </a:r>
            <a:endParaRPr>
              <a:solidFill>
                <a:srgbClr val="666666"/>
              </a:solidFill>
              <a:latin typeface="Roboto"/>
              <a:ea typeface="Roboto"/>
              <a:cs typeface="Roboto"/>
              <a:sym typeface="Roboto"/>
            </a:endParaRPr>
          </a:p>
        </p:txBody>
      </p:sp>
      <p:pic>
        <p:nvPicPr>
          <p:cNvPr descr="ic_vpn_key_white_48dp.png" id="773" name="Google Shape;773;p65"/>
          <p:cNvPicPr preferRelativeResize="0"/>
          <p:nvPr/>
        </p:nvPicPr>
        <p:blipFill>
          <a:blip r:embed="rId4">
            <a:alphaModFix/>
          </a:blip>
          <a:stretch>
            <a:fillRect/>
          </a:stretch>
        </p:blipFill>
        <p:spPr>
          <a:xfrm rot="5400000">
            <a:off x="10900444" y="3980644"/>
            <a:ext cx="563288" cy="565825"/>
          </a:xfrm>
          <a:prstGeom prst="rect">
            <a:avLst/>
          </a:prstGeom>
          <a:noFill/>
          <a:ln>
            <a:noFill/>
          </a:ln>
        </p:spPr>
      </p:pic>
      <p:grpSp>
        <p:nvGrpSpPr>
          <p:cNvPr id="774" name="Google Shape;774;p65"/>
          <p:cNvGrpSpPr/>
          <p:nvPr/>
        </p:nvGrpSpPr>
        <p:grpSpPr>
          <a:xfrm>
            <a:off x="10111925" y="3973517"/>
            <a:ext cx="847500" cy="569284"/>
            <a:chOff x="5161450" y="2897650"/>
            <a:chExt cx="847500" cy="571800"/>
          </a:xfrm>
        </p:grpSpPr>
        <p:sp>
          <p:nvSpPr>
            <p:cNvPr id="775" name="Google Shape;775;p65"/>
            <p:cNvSpPr/>
            <p:nvPr/>
          </p:nvSpPr>
          <p:spPr>
            <a:xfrm>
              <a:off x="5161450" y="2897650"/>
              <a:ext cx="847500" cy="571800"/>
            </a:xfrm>
            <a:prstGeom prst="frame">
              <a:avLst>
                <a:gd fmla="val 12500" name="adj1"/>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65"/>
            <p:cNvCxnSpPr/>
            <p:nvPr/>
          </p:nvCxnSpPr>
          <p:spPr>
            <a:xfrm>
              <a:off x="5295957" y="3099410"/>
              <a:ext cx="410400" cy="0"/>
            </a:xfrm>
            <a:prstGeom prst="straightConnector1">
              <a:avLst/>
            </a:prstGeom>
            <a:noFill/>
            <a:ln cap="flat" cmpd="sng" w="28575">
              <a:solidFill>
                <a:srgbClr val="34A853"/>
              </a:solidFill>
              <a:prstDash val="solid"/>
              <a:round/>
              <a:headEnd len="med" w="med" type="none"/>
              <a:tailEnd len="med" w="med" type="none"/>
            </a:ln>
          </p:spPr>
        </p:cxnSp>
        <p:cxnSp>
          <p:nvCxnSpPr>
            <p:cNvPr id="777" name="Google Shape;777;p65"/>
            <p:cNvCxnSpPr/>
            <p:nvPr/>
          </p:nvCxnSpPr>
          <p:spPr>
            <a:xfrm>
              <a:off x="5295957" y="3165323"/>
              <a:ext cx="309300" cy="0"/>
            </a:xfrm>
            <a:prstGeom prst="straightConnector1">
              <a:avLst/>
            </a:prstGeom>
            <a:noFill/>
            <a:ln cap="flat" cmpd="sng" w="28575">
              <a:solidFill>
                <a:srgbClr val="34A853"/>
              </a:solidFill>
              <a:prstDash val="solid"/>
              <a:round/>
              <a:headEnd len="med" w="med" type="none"/>
              <a:tailEnd len="med" w="med" type="none"/>
            </a:ln>
          </p:spPr>
        </p:cxnSp>
        <p:cxnSp>
          <p:nvCxnSpPr>
            <p:cNvPr id="778" name="Google Shape;778;p65"/>
            <p:cNvCxnSpPr/>
            <p:nvPr/>
          </p:nvCxnSpPr>
          <p:spPr>
            <a:xfrm>
              <a:off x="5295957" y="3231235"/>
              <a:ext cx="201900" cy="0"/>
            </a:xfrm>
            <a:prstGeom prst="straightConnector1">
              <a:avLst/>
            </a:prstGeom>
            <a:noFill/>
            <a:ln cap="flat" cmpd="sng" w="28575">
              <a:solidFill>
                <a:srgbClr val="34A853"/>
              </a:solidFill>
              <a:prstDash val="solid"/>
              <a:round/>
              <a:headEnd len="med" w="med" type="none"/>
              <a:tailEnd len="med" w="med" type="none"/>
            </a:ln>
          </p:spPr>
        </p:cxnSp>
        <p:grpSp>
          <p:nvGrpSpPr>
            <p:cNvPr id="779" name="Google Shape;779;p65"/>
            <p:cNvGrpSpPr/>
            <p:nvPr/>
          </p:nvGrpSpPr>
          <p:grpSpPr>
            <a:xfrm>
              <a:off x="5672399" y="3152789"/>
              <a:ext cx="269402" cy="309956"/>
              <a:chOff x="2317550" y="2668700"/>
              <a:chExt cx="343800" cy="378549"/>
            </a:xfrm>
          </p:grpSpPr>
          <p:sp>
            <p:nvSpPr>
              <p:cNvPr id="780" name="Google Shape;780;p65"/>
              <p:cNvSpPr/>
              <p:nvPr/>
            </p:nvSpPr>
            <p:spPr>
              <a:xfrm>
                <a:off x="2400198" y="2868750"/>
                <a:ext cx="178500" cy="178499"/>
              </a:xfrm>
              <a:custGeom>
                <a:rect b="b" l="l" r="r" t="t"/>
                <a:pathLst>
                  <a:path extrusionOk="0" h="940" w="735">
                    <a:moveTo>
                      <a:pt x="627" y="0"/>
                    </a:moveTo>
                    <a:lnTo>
                      <a:pt x="105" y="0"/>
                    </a:lnTo>
                    <a:cubicBezTo>
                      <a:pt x="48" y="0"/>
                      <a:pt x="0" y="48"/>
                      <a:pt x="0" y="105"/>
                    </a:cubicBezTo>
                    <a:lnTo>
                      <a:pt x="0" y="939"/>
                    </a:lnTo>
                    <a:lnTo>
                      <a:pt x="367" y="781"/>
                    </a:lnTo>
                    <a:lnTo>
                      <a:pt x="734" y="939"/>
                    </a:lnTo>
                    <a:lnTo>
                      <a:pt x="734" y="105"/>
                    </a:lnTo>
                    <a:cubicBezTo>
                      <a:pt x="731" y="45"/>
                      <a:pt x="683" y="0"/>
                      <a:pt x="627" y="0"/>
                    </a:cubicBezTo>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81" name="Google Shape;781;p65"/>
              <p:cNvSpPr/>
              <p:nvPr/>
            </p:nvSpPr>
            <p:spPr>
              <a:xfrm>
                <a:off x="2392006" y="2757800"/>
                <a:ext cx="184200" cy="178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brightness_low_white_48dp.png" id="782" name="Google Shape;782;p65"/>
              <p:cNvPicPr preferRelativeResize="0"/>
              <p:nvPr/>
            </p:nvPicPr>
            <p:blipFill>
              <a:blip r:embed="rId3">
                <a:alphaModFix/>
              </a:blip>
              <a:stretch>
                <a:fillRect/>
              </a:stretch>
            </p:blipFill>
            <p:spPr>
              <a:xfrm>
                <a:off x="2317550" y="2668700"/>
                <a:ext cx="343800" cy="343800"/>
              </a:xfrm>
              <a:prstGeom prst="rect">
                <a:avLst/>
              </a:prstGeom>
              <a:noFill/>
              <a:ln>
                <a:noFill/>
              </a:ln>
            </p:spPr>
          </p:pic>
        </p:grpSp>
      </p:grpSp>
      <p:sp>
        <p:nvSpPr>
          <p:cNvPr id="783" name="Google Shape;783;p65"/>
          <p:cNvSpPr txBox="1"/>
          <p:nvPr/>
        </p:nvSpPr>
        <p:spPr>
          <a:xfrm>
            <a:off x="10170850" y="3305304"/>
            <a:ext cx="1131600" cy="5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SERVER KEYSTORE</a:t>
            </a:r>
            <a:endParaRPr>
              <a:solidFill>
                <a:srgbClr val="666666"/>
              </a:solidFill>
              <a:latin typeface="Roboto"/>
              <a:ea typeface="Roboto"/>
              <a:cs typeface="Roboto"/>
              <a:sym typeface="Roboto"/>
            </a:endParaRPr>
          </a:p>
        </p:txBody>
      </p:sp>
      <p:sp>
        <p:nvSpPr>
          <p:cNvPr id="784" name="Google Shape;784;p65"/>
          <p:cNvSpPr txBox="1"/>
          <p:nvPr/>
        </p:nvSpPr>
        <p:spPr>
          <a:xfrm>
            <a:off x="5475925" y="1222450"/>
            <a:ext cx="13704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TRUSTSTORE</a:t>
            </a:r>
            <a:endParaRPr>
              <a:solidFill>
                <a:srgbClr val="666666"/>
              </a:solidFill>
              <a:latin typeface="Roboto"/>
              <a:ea typeface="Roboto"/>
              <a:cs typeface="Roboto"/>
              <a:sym typeface="Roboto"/>
            </a:endParaRPr>
          </a:p>
        </p:txBody>
      </p:sp>
      <p:cxnSp>
        <p:nvCxnSpPr>
          <p:cNvPr id="785" name="Google Shape;785;p65"/>
          <p:cNvCxnSpPr/>
          <p:nvPr/>
        </p:nvCxnSpPr>
        <p:spPr>
          <a:xfrm>
            <a:off x="2272325" y="4084850"/>
            <a:ext cx="697200" cy="0"/>
          </a:xfrm>
          <a:prstGeom prst="straightConnector1">
            <a:avLst/>
          </a:prstGeom>
          <a:noFill/>
          <a:ln cap="flat" cmpd="sng" w="19050">
            <a:solidFill>
              <a:srgbClr val="4285F4"/>
            </a:solidFill>
            <a:prstDash val="solid"/>
            <a:round/>
            <a:headEnd len="med" w="med" type="oval"/>
            <a:tailEnd len="med" w="med" type="triangle"/>
          </a:ln>
        </p:spPr>
      </p:cxnSp>
      <p:cxnSp>
        <p:nvCxnSpPr>
          <p:cNvPr id="786" name="Google Shape;786;p65"/>
          <p:cNvCxnSpPr/>
          <p:nvPr/>
        </p:nvCxnSpPr>
        <p:spPr>
          <a:xfrm>
            <a:off x="9310900" y="4159775"/>
            <a:ext cx="697200" cy="0"/>
          </a:xfrm>
          <a:prstGeom prst="straightConnector1">
            <a:avLst/>
          </a:prstGeom>
          <a:noFill/>
          <a:ln cap="flat" cmpd="sng" w="9525">
            <a:solidFill>
              <a:srgbClr val="4285F4"/>
            </a:solidFill>
            <a:prstDash val="solid"/>
            <a:round/>
            <a:headEnd len="med" w="med" type="triangle"/>
            <a:tailEnd len="med" w="med" type="none"/>
          </a:ln>
        </p:spPr>
      </p:cxnSp>
      <p:cxnSp>
        <p:nvCxnSpPr>
          <p:cNvPr id="787" name="Google Shape;787;p65"/>
          <p:cNvCxnSpPr>
            <a:stCxn id="772" idx="0"/>
          </p:cNvCxnSpPr>
          <p:nvPr/>
        </p:nvCxnSpPr>
        <p:spPr>
          <a:xfrm rot="-5400000">
            <a:off x="2877250" y="1044050"/>
            <a:ext cx="967500" cy="3555000"/>
          </a:xfrm>
          <a:prstGeom prst="bentConnector2">
            <a:avLst/>
          </a:prstGeom>
          <a:noFill/>
          <a:ln cap="flat" cmpd="sng" w="9525">
            <a:solidFill>
              <a:srgbClr val="4285F4"/>
            </a:solidFill>
            <a:prstDash val="solid"/>
            <a:round/>
            <a:headEnd len="med" w="med" type="none"/>
            <a:tailEnd len="med" w="med" type="triangle"/>
          </a:ln>
        </p:spPr>
      </p:cxnSp>
      <p:cxnSp>
        <p:nvCxnSpPr>
          <p:cNvPr id="788" name="Google Shape;788;p65"/>
          <p:cNvCxnSpPr/>
          <p:nvPr/>
        </p:nvCxnSpPr>
        <p:spPr>
          <a:xfrm>
            <a:off x="3511775" y="3953225"/>
            <a:ext cx="5025000" cy="0"/>
          </a:xfrm>
          <a:prstGeom prst="straightConnector1">
            <a:avLst/>
          </a:prstGeom>
          <a:noFill/>
          <a:ln cap="flat" cmpd="sng" w="9525">
            <a:solidFill>
              <a:srgbClr val="4285F4"/>
            </a:solidFill>
            <a:prstDash val="solid"/>
            <a:round/>
            <a:headEnd len="med" w="med" type="none"/>
            <a:tailEnd len="med" w="med" type="triangle"/>
          </a:ln>
        </p:spPr>
      </p:cxnSp>
      <p:sp>
        <p:nvSpPr>
          <p:cNvPr id="789" name="Google Shape;789;p65"/>
          <p:cNvSpPr txBox="1"/>
          <p:nvPr/>
        </p:nvSpPr>
        <p:spPr>
          <a:xfrm>
            <a:off x="8116850" y="1733550"/>
            <a:ext cx="17214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Verifies certificate</a:t>
            </a:r>
            <a:endParaRPr>
              <a:solidFill>
                <a:srgbClr val="666666"/>
              </a:solidFill>
              <a:latin typeface="Roboto"/>
              <a:ea typeface="Roboto"/>
              <a:cs typeface="Roboto"/>
              <a:sym typeface="Roboto"/>
            </a:endParaRPr>
          </a:p>
        </p:txBody>
      </p:sp>
      <p:cxnSp>
        <p:nvCxnSpPr>
          <p:cNvPr id="790" name="Google Shape;790;p65"/>
          <p:cNvCxnSpPr/>
          <p:nvPr/>
        </p:nvCxnSpPr>
        <p:spPr>
          <a:xfrm rot="10800000">
            <a:off x="3515200" y="4787900"/>
            <a:ext cx="5044800" cy="0"/>
          </a:xfrm>
          <a:prstGeom prst="straightConnector1">
            <a:avLst/>
          </a:prstGeom>
          <a:noFill/>
          <a:ln cap="flat" cmpd="sng" w="9525">
            <a:solidFill>
              <a:srgbClr val="4285F4"/>
            </a:solidFill>
            <a:prstDash val="solid"/>
            <a:round/>
            <a:headEnd len="med" w="med" type="none"/>
            <a:tailEnd len="med" w="med" type="triangle"/>
          </a:ln>
        </p:spPr>
      </p:cxnSp>
      <p:cxnSp>
        <p:nvCxnSpPr>
          <p:cNvPr id="791" name="Google Shape;791;p65"/>
          <p:cNvCxnSpPr/>
          <p:nvPr/>
        </p:nvCxnSpPr>
        <p:spPr>
          <a:xfrm>
            <a:off x="3515325" y="5553500"/>
            <a:ext cx="5013600" cy="0"/>
          </a:xfrm>
          <a:prstGeom prst="straightConnector1">
            <a:avLst/>
          </a:prstGeom>
          <a:noFill/>
          <a:ln cap="flat" cmpd="sng" w="9525">
            <a:solidFill>
              <a:srgbClr val="4285F4"/>
            </a:solidFill>
            <a:prstDash val="solid"/>
            <a:round/>
            <a:headEnd len="med" w="med" type="none"/>
            <a:tailEnd len="med" w="med" type="triangle"/>
          </a:ln>
        </p:spPr>
      </p:cxnSp>
      <p:cxnSp>
        <p:nvCxnSpPr>
          <p:cNvPr id="792" name="Google Shape;792;p65"/>
          <p:cNvCxnSpPr/>
          <p:nvPr/>
        </p:nvCxnSpPr>
        <p:spPr>
          <a:xfrm>
            <a:off x="3524200" y="6341050"/>
            <a:ext cx="5026800" cy="17100"/>
          </a:xfrm>
          <a:prstGeom prst="straightConnector1">
            <a:avLst/>
          </a:prstGeom>
          <a:noFill/>
          <a:ln cap="flat" cmpd="sng" w="9525">
            <a:solidFill>
              <a:srgbClr val="4285F4"/>
            </a:solidFill>
            <a:prstDash val="solid"/>
            <a:round/>
            <a:headEnd len="med" w="med" type="triangle"/>
            <a:tailEnd len="med" w="med" type="triangle"/>
          </a:ln>
        </p:spPr>
      </p:cxnSp>
      <p:sp>
        <p:nvSpPr>
          <p:cNvPr id="793" name="Google Shape;793;p65"/>
          <p:cNvSpPr/>
          <p:nvPr/>
        </p:nvSpPr>
        <p:spPr>
          <a:xfrm>
            <a:off x="3524211" y="3247825"/>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5"/>
          <p:cNvSpPr txBox="1"/>
          <p:nvPr/>
        </p:nvSpPr>
        <p:spPr>
          <a:xfrm>
            <a:off x="3613900" y="3423175"/>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01</a:t>
            </a:r>
            <a:endParaRPr>
              <a:solidFill>
                <a:srgbClr val="FFFFFF"/>
              </a:solidFill>
              <a:latin typeface="Roboto"/>
              <a:ea typeface="Roboto"/>
              <a:cs typeface="Roboto"/>
              <a:sym typeface="Roboto"/>
            </a:endParaRPr>
          </a:p>
        </p:txBody>
      </p:sp>
      <p:sp>
        <p:nvSpPr>
          <p:cNvPr id="795" name="Google Shape;795;p65"/>
          <p:cNvSpPr txBox="1"/>
          <p:nvPr/>
        </p:nvSpPr>
        <p:spPr>
          <a:xfrm>
            <a:off x="4131525" y="3324703"/>
            <a:ext cx="2943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latin typeface="Roboto"/>
                <a:ea typeface="Roboto"/>
                <a:cs typeface="Roboto"/>
                <a:sym typeface="Roboto"/>
              </a:rPr>
              <a:t>Requests protected resource</a:t>
            </a:r>
            <a:endParaRPr sz="1600">
              <a:solidFill>
                <a:srgbClr val="666666"/>
              </a:solidFill>
              <a:latin typeface="Roboto"/>
              <a:ea typeface="Roboto"/>
              <a:cs typeface="Roboto"/>
              <a:sym typeface="Roboto"/>
            </a:endParaRPr>
          </a:p>
        </p:txBody>
      </p:sp>
      <p:sp>
        <p:nvSpPr>
          <p:cNvPr id="796" name="Google Shape;796;p65"/>
          <p:cNvSpPr/>
          <p:nvPr/>
        </p:nvSpPr>
        <p:spPr>
          <a:xfrm>
            <a:off x="7487748" y="1590900"/>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5"/>
          <p:cNvSpPr txBox="1"/>
          <p:nvPr/>
        </p:nvSpPr>
        <p:spPr>
          <a:xfrm>
            <a:off x="7577437" y="1766250"/>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05</a:t>
            </a:r>
            <a:endParaRPr>
              <a:solidFill>
                <a:srgbClr val="FFFFFF"/>
              </a:solidFill>
              <a:latin typeface="Roboto"/>
              <a:ea typeface="Roboto"/>
              <a:cs typeface="Roboto"/>
              <a:sym typeface="Roboto"/>
            </a:endParaRPr>
          </a:p>
        </p:txBody>
      </p:sp>
      <p:sp>
        <p:nvSpPr>
          <p:cNvPr id="798" name="Google Shape;798;p65"/>
          <p:cNvSpPr txBox="1"/>
          <p:nvPr/>
        </p:nvSpPr>
        <p:spPr>
          <a:xfrm>
            <a:off x="3120525" y="1733538"/>
            <a:ext cx="17214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Roboto"/>
                <a:ea typeface="Roboto"/>
                <a:cs typeface="Roboto"/>
                <a:sym typeface="Roboto"/>
              </a:rPr>
              <a:t>Verifies certificate</a:t>
            </a:r>
            <a:endParaRPr>
              <a:solidFill>
                <a:srgbClr val="666666"/>
              </a:solidFill>
              <a:latin typeface="Roboto"/>
              <a:ea typeface="Roboto"/>
              <a:cs typeface="Roboto"/>
              <a:sym typeface="Roboto"/>
            </a:endParaRPr>
          </a:p>
        </p:txBody>
      </p:sp>
      <p:sp>
        <p:nvSpPr>
          <p:cNvPr id="799" name="Google Shape;799;p65"/>
          <p:cNvSpPr/>
          <p:nvPr/>
        </p:nvSpPr>
        <p:spPr>
          <a:xfrm>
            <a:off x="2491423" y="1590888"/>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5"/>
          <p:cNvSpPr txBox="1"/>
          <p:nvPr/>
        </p:nvSpPr>
        <p:spPr>
          <a:xfrm>
            <a:off x="2581112" y="1766238"/>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03</a:t>
            </a:r>
            <a:endParaRPr>
              <a:solidFill>
                <a:srgbClr val="FFFFFF"/>
              </a:solidFill>
              <a:latin typeface="Roboto"/>
              <a:ea typeface="Roboto"/>
              <a:cs typeface="Roboto"/>
              <a:sym typeface="Roboto"/>
            </a:endParaRPr>
          </a:p>
        </p:txBody>
      </p:sp>
      <p:sp>
        <p:nvSpPr>
          <p:cNvPr id="801" name="Google Shape;801;p65"/>
          <p:cNvSpPr/>
          <p:nvPr/>
        </p:nvSpPr>
        <p:spPr>
          <a:xfrm>
            <a:off x="5840523" y="4056013"/>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5"/>
          <p:cNvSpPr txBox="1"/>
          <p:nvPr/>
        </p:nvSpPr>
        <p:spPr>
          <a:xfrm>
            <a:off x="5930212" y="4231363"/>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02</a:t>
            </a:r>
            <a:endParaRPr>
              <a:solidFill>
                <a:srgbClr val="FFFFFF"/>
              </a:solidFill>
              <a:latin typeface="Roboto"/>
              <a:ea typeface="Roboto"/>
              <a:cs typeface="Roboto"/>
              <a:sym typeface="Roboto"/>
            </a:endParaRPr>
          </a:p>
        </p:txBody>
      </p:sp>
      <p:sp>
        <p:nvSpPr>
          <p:cNvPr id="803" name="Google Shape;803;p65"/>
          <p:cNvSpPr txBox="1"/>
          <p:nvPr/>
        </p:nvSpPr>
        <p:spPr>
          <a:xfrm>
            <a:off x="6447850" y="4167775"/>
            <a:ext cx="20499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latin typeface="Roboto"/>
                <a:ea typeface="Roboto"/>
                <a:cs typeface="Roboto"/>
                <a:sym typeface="Roboto"/>
              </a:rPr>
              <a:t>Presents certificate</a:t>
            </a:r>
            <a:endParaRPr sz="1600">
              <a:solidFill>
                <a:srgbClr val="666666"/>
              </a:solidFill>
              <a:latin typeface="Roboto"/>
              <a:ea typeface="Roboto"/>
              <a:cs typeface="Roboto"/>
              <a:sym typeface="Roboto"/>
            </a:endParaRPr>
          </a:p>
        </p:txBody>
      </p:sp>
      <p:sp>
        <p:nvSpPr>
          <p:cNvPr id="804" name="Google Shape;804;p65"/>
          <p:cNvSpPr/>
          <p:nvPr/>
        </p:nvSpPr>
        <p:spPr>
          <a:xfrm>
            <a:off x="3524211" y="4872050"/>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txBox="1"/>
          <p:nvPr/>
        </p:nvSpPr>
        <p:spPr>
          <a:xfrm>
            <a:off x="3613900" y="5047400"/>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04</a:t>
            </a:r>
            <a:endParaRPr>
              <a:solidFill>
                <a:srgbClr val="FFFFFF"/>
              </a:solidFill>
              <a:latin typeface="Roboto"/>
              <a:ea typeface="Roboto"/>
              <a:cs typeface="Roboto"/>
              <a:sym typeface="Roboto"/>
            </a:endParaRPr>
          </a:p>
        </p:txBody>
      </p:sp>
      <p:sp>
        <p:nvSpPr>
          <p:cNvPr id="806" name="Google Shape;806;p65"/>
          <p:cNvSpPr txBox="1"/>
          <p:nvPr/>
        </p:nvSpPr>
        <p:spPr>
          <a:xfrm>
            <a:off x="4131525" y="4983813"/>
            <a:ext cx="2943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latin typeface="Roboto"/>
                <a:ea typeface="Roboto"/>
                <a:cs typeface="Roboto"/>
                <a:sym typeface="Roboto"/>
              </a:rPr>
              <a:t>Presents certificate</a:t>
            </a:r>
            <a:endParaRPr sz="1600">
              <a:solidFill>
                <a:srgbClr val="666666"/>
              </a:solidFill>
              <a:latin typeface="Roboto"/>
              <a:ea typeface="Roboto"/>
              <a:cs typeface="Roboto"/>
              <a:sym typeface="Roboto"/>
            </a:endParaRPr>
          </a:p>
        </p:txBody>
      </p:sp>
      <p:sp>
        <p:nvSpPr>
          <p:cNvPr id="807" name="Google Shape;807;p65"/>
          <p:cNvSpPr/>
          <p:nvPr/>
        </p:nvSpPr>
        <p:spPr>
          <a:xfrm>
            <a:off x="4362411" y="5634050"/>
            <a:ext cx="629100" cy="629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txBox="1"/>
          <p:nvPr/>
        </p:nvSpPr>
        <p:spPr>
          <a:xfrm>
            <a:off x="4452100" y="5809400"/>
            <a:ext cx="4497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06</a:t>
            </a:r>
            <a:endParaRPr>
              <a:solidFill>
                <a:srgbClr val="FFFFFF"/>
              </a:solidFill>
              <a:latin typeface="Roboto"/>
              <a:ea typeface="Roboto"/>
              <a:cs typeface="Roboto"/>
              <a:sym typeface="Roboto"/>
            </a:endParaRPr>
          </a:p>
        </p:txBody>
      </p:sp>
      <p:sp>
        <p:nvSpPr>
          <p:cNvPr id="809" name="Google Shape;809;p65"/>
          <p:cNvSpPr txBox="1"/>
          <p:nvPr/>
        </p:nvSpPr>
        <p:spPr>
          <a:xfrm>
            <a:off x="4969725" y="5745813"/>
            <a:ext cx="2943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666666"/>
                </a:solidFill>
                <a:latin typeface="Roboto"/>
                <a:ea typeface="Roboto"/>
                <a:cs typeface="Roboto"/>
                <a:sym typeface="Roboto"/>
              </a:rPr>
              <a:t>Accesses protected resource</a:t>
            </a:r>
            <a:endParaRPr sz="1600">
              <a:solidFill>
                <a:srgbClr val="666666"/>
              </a:solidFill>
              <a:latin typeface="Roboto"/>
              <a:ea typeface="Roboto"/>
              <a:cs typeface="Roboto"/>
              <a:sym typeface="Roboto"/>
            </a:endParaRPr>
          </a:p>
        </p:txBody>
      </p:sp>
      <p:cxnSp>
        <p:nvCxnSpPr>
          <p:cNvPr id="810" name="Google Shape;810;p65"/>
          <p:cNvCxnSpPr/>
          <p:nvPr/>
        </p:nvCxnSpPr>
        <p:spPr>
          <a:xfrm flipH="1" rot="5400000">
            <a:off x="8516050" y="1044050"/>
            <a:ext cx="967500" cy="3555000"/>
          </a:xfrm>
          <a:prstGeom prst="bentConnector2">
            <a:avLst/>
          </a:prstGeom>
          <a:noFill/>
          <a:ln cap="flat" cmpd="sng" w="9525">
            <a:solidFill>
              <a:srgbClr val="4285F4"/>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66"/>
          <p:cNvSpPr txBox="1"/>
          <p:nvPr/>
        </p:nvSpPr>
        <p:spPr>
          <a:xfrm>
            <a:off x="370025" y="522375"/>
            <a:ext cx="6614100" cy="10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US" sz="2600">
                <a:solidFill>
                  <a:srgbClr val="666666"/>
                </a:solidFill>
                <a:latin typeface="Roboto"/>
                <a:ea typeface="Roboto"/>
                <a:cs typeface="Roboto"/>
                <a:sym typeface="Roboto"/>
              </a:rPr>
              <a:t>Configuring 2-way TLS from Client to Edge (Public Cloud)</a:t>
            </a:r>
            <a:endParaRPr sz="2600">
              <a:solidFill>
                <a:srgbClr val="666666"/>
              </a:solidFill>
              <a:latin typeface="Roboto"/>
              <a:ea typeface="Roboto"/>
              <a:cs typeface="Roboto"/>
              <a:sym typeface="Roboto"/>
            </a:endParaRPr>
          </a:p>
        </p:txBody>
      </p:sp>
      <p:sp>
        <p:nvSpPr>
          <p:cNvPr id="816" name="Google Shape;816;p66"/>
          <p:cNvSpPr txBox="1"/>
          <p:nvPr/>
        </p:nvSpPr>
        <p:spPr>
          <a:xfrm>
            <a:off x="1205175" y="3439350"/>
            <a:ext cx="3565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757575"/>
                </a:solidFill>
                <a:latin typeface="Roboto"/>
                <a:ea typeface="Roboto"/>
                <a:cs typeface="Roboto"/>
                <a:sym typeface="Roboto"/>
              </a:rPr>
              <a:t>Create a keystore and upload certificate and private key of the server</a:t>
            </a:r>
            <a:endParaRPr sz="1200">
              <a:solidFill>
                <a:srgbClr val="757575"/>
              </a:solidFill>
              <a:latin typeface="Roboto"/>
              <a:ea typeface="Roboto"/>
              <a:cs typeface="Roboto"/>
              <a:sym typeface="Roboto"/>
            </a:endParaRPr>
          </a:p>
          <a:p>
            <a:pPr indent="0" lvl="0" marL="0" rtl="0" algn="l">
              <a:spcBef>
                <a:spcPts val="0"/>
              </a:spcBef>
              <a:spcAft>
                <a:spcPts val="0"/>
              </a:spcAft>
              <a:buNone/>
            </a:pPr>
            <a:r>
              <a:t/>
            </a:r>
            <a:endParaRPr sz="700">
              <a:solidFill>
                <a:srgbClr val="757575"/>
              </a:solidFill>
              <a:latin typeface="Roboto"/>
              <a:ea typeface="Roboto"/>
              <a:cs typeface="Roboto"/>
              <a:sym typeface="Roboto"/>
            </a:endParaRPr>
          </a:p>
        </p:txBody>
      </p:sp>
      <p:sp>
        <p:nvSpPr>
          <p:cNvPr id="817" name="Google Shape;817;p66"/>
          <p:cNvSpPr txBox="1"/>
          <p:nvPr/>
        </p:nvSpPr>
        <p:spPr>
          <a:xfrm>
            <a:off x="4690425" y="3439350"/>
            <a:ext cx="3565200" cy="8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rgbClr val="666666"/>
                </a:solidFill>
                <a:latin typeface="Roboto"/>
                <a:ea typeface="Roboto"/>
                <a:cs typeface="Roboto"/>
                <a:sym typeface="Roboto"/>
              </a:rPr>
              <a:t>If the client uses a self-signed certificate, or a certificate that is not signed by a trusted CA, create a truststore on Edge that contains the CA chain of the client certificate. </a:t>
            </a:r>
            <a:endParaRPr sz="1200">
              <a:solidFill>
                <a:srgbClr val="666666"/>
              </a:solidFill>
              <a:latin typeface="Roboto"/>
              <a:ea typeface="Roboto"/>
              <a:cs typeface="Roboto"/>
              <a:sym typeface="Roboto"/>
            </a:endParaRPr>
          </a:p>
          <a:p>
            <a:pPr indent="0" lvl="0" marL="0" rtl="0" algn="l">
              <a:lnSpc>
                <a:spcPct val="100000"/>
              </a:lnSpc>
              <a:spcBef>
                <a:spcPts val="1900"/>
              </a:spcBef>
              <a:spcAft>
                <a:spcPts val="0"/>
              </a:spcAft>
              <a:buNone/>
            </a:pPr>
            <a:r>
              <a:t/>
            </a:r>
            <a:endParaRPr sz="1000">
              <a:solidFill>
                <a:srgbClr val="666666"/>
              </a:solidFill>
              <a:latin typeface="Roboto"/>
              <a:ea typeface="Roboto"/>
              <a:cs typeface="Roboto"/>
              <a:sym typeface="Roboto"/>
            </a:endParaRPr>
          </a:p>
          <a:p>
            <a:pPr indent="0" lvl="0" marL="0" rtl="0" algn="l">
              <a:lnSpc>
                <a:spcPct val="100000"/>
              </a:lnSpc>
              <a:spcBef>
                <a:spcPts val="0"/>
              </a:spcBef>
              <a:spcAft>
                <a:spcPts val="0"/>
              </a:spcAft>
              <a:buNone/>
            </a:pPr>
            <a:r>
              <a:t/>
            </a:r>
            <a:endParaRPr sz="1000">
              <a:solidFill>
                <a:srgbClr val="666666"/>
              </a:solidFill>
              <a:latin typeface="Roboto"/>
              <a:ea typeface="Roboto"/>
              <a:cs typeface="Roboto"/>
              <a:sym typeface="Roboto"/>
            </a:endParaRPr>
          </a:p>
        </p:txBody>
      </p:sp>
      <p:sp>
        <p:nvSpPr>
          <p:cNvPr id="818" name="Google Shape;818;p66"/>
          <p:cNvSpPr txBox="1"/>
          <p:nvPr/>
        </p:nvSpPr>
        <p:spPr>
          <a:xfrm>
            <a:off x="8306375" y="3439350"/>
            <a:ext cx="3565200" cy="23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757575"/>
                </a:solidFill>
                <a:latin typeface="Roboto"/>
                <a:ea typeface="Roboto"/>
                <a:cs typeface="Roboto"/>
                <a:sym typeface="Roboto"/>
              </a:rPr>
              <a:t>Create a support ticket so the virtualhost is created with the suitable configuration.</a:t>
            </a:r>
            <a:endParaRPr sz="1200">
              <a:solidFill>
                <a:srgbClr val="666666"/>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VirtualHost</a:t>
            </a:r>
            <a:r>
              <a:rPr lang="en-US" sz="900">
                <a:solidFill>
                  <a:srgbClr val="484848"/>
                </a:solidFill>
                <a:latin typeface="Courier New"/>
                <a:ea typeface="Courier New"/>
                <a:cs typeface="Courier New"/>
                <a:sym typeface="Courier New"/>
              </a:rPr>
              <a:t> </a:t>
            </a:r>
            <a:r>
              <a:rPr lang="en-US" sz="900">
                <a:solidFill>
                  <a:srgbClr val="EA4335"/>
                </a:solidFill>
                <a:latin typeface="Courier New"/>
                <a:ea typeface="Courier New"/>
                <a:cs typeface="Courier New"/>
                <a:sym typeface="Courier New"/>
              </a:rPr>
              <a:t>name</a:t>
            </a:r>
            <a:r>
              <a:rPr lang="en-US" sz="900">
                <a:solidFill>
                  <a:srgbClr val="484848"/>
                </a:solidFill>
                <a:latin typeface="Courier New"/>
                <a:ea typeface="Courier New"/>
                <a:cs typeface="Courier New"/>
                <a:sym typeface="Courier New"/>
              </a:rPr>
              <a:t>="</a:t>
            </a:r>
            <a:r>
              <a:rPr lang="en-US" sz="900">
                <a:solidFill>
                  <a:srgbClr val="34A853"/>
                </a:solidFill>
                <a:latin typeface="Courier New"/>
                <a:ea typeface="Courier New"/>
                <a:cs typeface="Courier New"/>
                <a:sym typeface="Courier New"/>
              </a:rPr>
              <a:t>myTLSVHost</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HostAliases</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HostAlias</a:t>
            </a:r>
            <a:r>
              <a:rPr lang="en-US" sz="900">
                <a:solidFill>
                  <a:srgbClr val="484848"/>
                </a:solidFill>
                <a:latin typeface="Courier New"/>
                <a:ea typeface="Courier New"/>
                <a:cs typeface="Courier New"/>
                <a:sym typeface="Courier New"/>
              </a:rPr>
              <a:t>&gt;apiTLS.myCompany.com&lt;/</a:t>
            </a:r>
            <a:r>
              <a:rPr lang="en-US" sz="900">
                <a:solidFill>
                  <a:srgbClr val="4285F4"/>
                </a:solidFill>
                <a:latin typeface="Courier New"/>
                <a:ea typeface="Courier New"/>
                <a:cs typeface="Courier New"/>
                <a:sym typeface="Courier New"/>
              </a:rPr>
              <a:t>HostAlias</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HostAliases</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Port</a:t>
            </a:r>
            <a:r>
              <a:rPr lang="en-US" sz="900">
                <a:solidFill>
                  <a:srgbClr val="484848"/>
                </a:solidFill>
                <a:latin typeface="Courier New"/>
                <a:ea typeface="Courier New"/>
                <a:cs typeface="Courier New"/>
                <a:sym typeface="Courier New"/>
              </a:rPr>
              <a:t>&gt;443&lt;/</a:t>
            </a:r>
            <a:r>
              <a:rPr lang="en-US" sz="900">
                <a:solidFill>
                  <a:srgbClr val="4285F4"/>
                </a:solidFill>
                <a:latin typeface="Courier New"/>
                <a:ea typeface="Courier New"/>
                <a:cs typeface="Courier New"/>
                <a:sym typeface="Courier New"/>
              </a:rPr>
              <a:t>Port</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SSLInfo</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Enabled</a:t>
            </a:r>
            <a:r>
              <a:rPr lang="en-US" sz="900">
                <a:solidFill>
                  <a:srgbClr val="484848"/>
                </a:solidFill>
                <a:latin typeface="Courier New"/>
                <a:ea typeface="Courier New"/>
                <a:cs typeface="Courier New"/>
                <a:sym typeface="Courier New"/>
              </a:rPr>
              <a:t>&gt;true&lt;/</a:t>
            </a:r>
            <a:r>
              <a:rPr lang="en-US" sz="900">
                <a:solidFill>
                  <a:srgbClr val="4285F4"/>
                </a:solidFill>
                <a:latin typeface="Courier New"/>
                <a:ea typeface="Courier New"/>
                <a:cs typeface="Courier New"/>
                <a:sym typeface="Courier New"/>
              </a:rPr>
              <a:t>Enabled</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ClientAuthEnabled</a:t>
            </a:r>
            <a:r>
              <a:rPr lang="en-US" sz="900">
                <a:solidFill>
                  <a:srgbClr val="484848"/>
                </a:solidFill>
                <a:latin typeface="Courier New"/>
                <a:ea typeface="Courier New"/>
                <a:cs typeface="Courier New"/>
                <a:sym typeface="Courier New"/>
              </a:rPr>
              <a:t>&gt;true&lt;/</a:t>
            </a:r>
            <a:r>
              <a:rPr lang="en-US" sz="900">
                <a:solidFill>
                  <a:srgbClr val="4285F4"/>
                </a:solidFill>
                <a:latin typeface="Courier New"/>
                <a:ea typeface="Courier New"/>
                <a:cs typeface="Courier New"/>
                <a:sym typeface="Courier New"/>
              </a:rPr>
              <a:t>ClientAuthEnabled</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KeyStore</a:t>
            </a:r>
            <a:r>
              <a:rPr lang="en-US" sz="900">
                <a:solidFill>
                  <a:srgbClr val="484848"/>
                </a:solidFill>
                <a:latin typeface="Courier New"/>
                <a:ea typeface="Courier New"/>
                <a:cs typeface="Courier New"/>
                <a:sym typeface="Courier New"/>
              </a:rPr>
              <a:t>&gt;myTestKeystore&lt;/</a:t>
            </a:r>
            <a:r>
              <a:rPr lang="en-US" sz="900">
                <a:solidFill>
                  <a:srgbClr val="4285F4"/>
                </a:solidFill>
                <a:latin typeface="Courier New"/>
                <a:ea typeface="Courier New"/>
                <a:cs typeface="Courier New"/>
                <a:sym typeface="Courier New"/>
              </a:rPr>
              <a:t>KeyStore</a:t>
            </a:r>
            <a:r>
              <a:rPr lang="en-US" sz="900">
                <a:solidFill>
                  <a:srgbClr val="484848"/>
                </a:solidFill>
                <a:latin typeface="Courier New"/>
                <a:ea typeface="Courier New"/>
                <a:cs typeface="Courier New"/>
                <a:sym typeface="Courier New"/>
              </a:rPr>
              <a:t>&gt;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KeyAlias</a:t>
            </a:r>
            <a:r>
              <a:rPr lang="en-US" sz="900">
                <a:solidFill>
                  <a:srgbClr val="484848"/>
                </a:solidFill>
                <a:latin typeface="Courier New"/>
                <a:ea typeface="Courier New"/>
                <a:cs typeface="Courier New"/>
                <a:sym typeface="Courier New"/>
              </a:rPr>
              <a:t>&gt;myKeyAlias&lt;/</a:t>
            </a:r>
            <a:r>
              <a:rPr lang="en-US" sz="900">
                <a:solidFill>
                  <a:srgbClr val="4285F4"/>
                </a:solidFill>
                <a:latin typeface="Courier New"/>
                <a:ea typeface="Courier New"/>
                <a:cs typeface="Courier New"/>
                <a:sym typeface="Courier New"/>
              </a:rPr>
              <a:t>KeyAlias</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TrustStore&gt;</a:t>
            </a:r>
            <a:r>
              <a:rPr lang="en-US" sz="900">
                <a:solidFill>
                  <a:srgbClr val="484848"/>
                </a:solidFill>
                <a:latin typeface="Courier New"/>
                <a:ea typeface="Courier New"/>
                <a:cs typeface="Courier New"/>
                <a:sym typeface="Courier New"/>
              </a:rPr>
              <a:t>myTrustStore</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TrustStore</a:t>
            </a:r>
            <a:r>
              <a:rPr lang="en-US" sz="900">
                <a:solidFill>
                  <a:srgbClr val="666666"/>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&lt;/</a:t>
            </a:r>
            <a:r>
              <a:rPr lang="en-US" sz="900">
                <a:solidFill>
                  <a:srgbClr val="4285F4"/>
                </a:solidFill>
                <a:latin typeface="Courier New"/>
                <a:ea typeface="Courier New"/>
                <a:cs typeface="Courier New"/>
                <a:sym typeface="Courier New"/>
              </a:rPr>
              <a:t>SSLInfo</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VirtualHost</a:t>
            </a:r>
            <a:r>
              <a:rPr lang="en-US" sz="900">
                <a:solidFill>
                  <a:srgbClr val="484848"/>
                </a:solidFill>
                <a:latin typeface="Courier New"/>
                <a:ea typeface="Courier New"/>
                <a:cs typeface="Courier New"/>
                <a:sym typeface="Courier New"/>
              </a:rPr>
              <a:t>&gt;</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484848"/>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484848"/>
              </a:solidFill>
              <a:latin typeface="Courier New"/>
              <a:ea typeface="Courier New"/>
              <a:cs typeface="Courier New"/>
              <a:sym typeface="Courier New"/>
            </a:endParaRPr>
          </a:p>
          <a:p>
            <a:pPr indent="0" lvl="0" marL="0" rtl="0" algn="l">
              <a:spcBef>
                <a:spcPts val="0"/>
              </a:spcBef>
              <a:spcAft>
                <a:spcPts val="0"/>
              </a:spcAft>
              <a:buNone/>
            </a:pPr>
            <a:r>
              <a:t/>
            </a:r>
            <a:endParaRPr sz="800">
              <a:solidFill>
                <a:srgbClr val="757575"/>
              </a:solidFill>
              <a:latin typeface="Roboto"/>
              <a:ea typeface="Roboto"/>
              <a:cs typeface="Roboto"/>
              <a:sym typeface="Roboto"/>
            </a:endParaRPr>
          </a:p>
        </p:txBody>
      </p:sp>
      <p:sp>
        <p:nvSpPr>
          <p:cNvPr id="819" name="Google Shape;819;p66"/>
          <p:cNvSpPr txBox="1"/>
          <p:nvPr/>
        </p:nvSpPr>
        <p:spPr>
          <a:xfrm>
            <a:off x="12051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Server</a:t>
            </a:r>
            <a:r>
              <a:rPr b="1" lang="en-US" sz="1200">
                <a:solidFill>
                  <a:srgbClr val="757575"/>
                </a:solidFill>
                <a:latin typeface="Roboto"/>
                <a:ea typeface="Roboto"/>
                <a:cs typeface="Roboto"/>
                <a:sym typeface="Roboto"/>
              </a:rPr>
              <a:t> keystore</a:t>
            </a:r>
            <a:endParaRPr b="1" sz="1200">
              <a:solidFill>
                <a:srgbClr val="757575"/>
              </a:solidFill>
              <a:latin typeface="Roboto"/>
              <a:ea typeface="Roboto"/>
              <a:cs typeface="Roboto"/>
              <a:sym typeface="Roboto"/>
            </a:endParaRPr>
          </a:p>
        </p:txBody>
      </p:sp>
      <p:sp>
        <p:nvSpPr>
          <p:cNvPr id="820" name="Google Shape;820;p66"/>
          <p:cNvSpPr txBox="1"/>
          <p:nvPr/>
        </p:nvSpPr>
        <p:spPr>
          <a:xfrm>
            <a:off x="47420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Truststore</a:t>
            </a:r>
            <a:endParaRPr b="1" sz="1200">
              <a:solidFill>
                <a:srgbClr val="757575"/>
              </a:solidFill>
              <a:latin typeface="Roboto"/>
              <a:ea typeface="Roboto"/>
              <a:cs typeface="Roboto"/>
              <a:sym typeface="Roboto"/>
            </a:endParaRPr>
          </a:p>
        </p:txBody>
      </p:sp>
      <p:sp>
        <p:nvSpPr>
          <p:cNvPr id="821" name="Google Shape;821;p66"/>
          <p:cNvSpPr txBox="1"/>
          <p:nvPr/>
        </p:nvSpPr>
        <p:spPr>
          <a:xfrm>
            <a:off x="83063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Virtualhost</a:t>
            </a:r>
            <a:endParaRPr b="1" sz="1200">
              <a:solidFill>
                <a:srgbClr val="757575"/>
              </a:solidFill>
              <a:latin typeface="Roboto"/>
              <a:ea typeface="Roboto"/>
              <a:cs typeface="Roboto"/>
              <a:sym typeface="Roboto"/>
            </a:endParaRPr>
          </a:p>
        </p:txBody>
      </p:sp>
      <p:grpSp>
        <p:nvGrpSpPr>
          <p:cNvPr id="822" name="Google Shape;822;p66"/>
          <p:cNvGrpSpPr/>
          <p:nvPr/>
        </p:nvGrpSpPr>
        <p:grpSpPr>
          <a:xfrm>
            <a:off x="-8637" y="2119988"/>
            <a:ext cx="12196402" cy="572100"/>
            <a:chOff x="-8637" y="2577188"/>
            <a:chExt cx="12196402" cy="572100"/>
          </a:xfrm>
        </p:grpSpPr>
        <p:sp>
          <p:nvSpPr>
            <p:cNvPr id="823" name="Google Shape;823;p66"/>
            <p:cNvSpPr/>
            <p:nvPr/>
          </p:nvSpPr>
          <p:spPr>
            <a:xfrm>
              <a:off x="1205163"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6"/>
            <p:cNvSpPr txBox="1"/>
            <p:nvPr/>
          </p:nvSpPr>
          <p:spPr>
            <a:xfrm>
              <a:off x="1309938"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01</a:t>
              </a:r>
              <a:endParaRPr sz="1200">
                <a:solidFill>
                  <a:srgbClr val="F0F0F0"/>
                </a:solidFill>
                <a:latin typeface="Roboto"/>
                <a:ea typeface="Roboto"/>
                <a:cs typeface="Roboto"/>
                <a:sym typeface="Roboto"/>
              </a:endParaRPr>
            </a:p>
          </p:txBody>
        </p:sp>
        <p:sp>
          <p:nvSpPr>
            <p:cNvPr id="825" name="Google Shape;825;p66"/>
            <p:cNvSpPr/>
            <p:nvPr/>
          </p:nvSpPr>
          <p:spPr>
            <a:xfrm>
              <a:off x="4755768"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6"/>
            <p:cNvSpPr txBox="1"/>
            <p:nvPr/>
          </p:nvSpPr>
          <p:spPr>
            <a:xfrm>
              <a:off x="4860543"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02</a:t>
              </a:r>
              <a:endParaRPr sz="1200">
                <a:solidFill>
                  <a:srgbClr val="F0F0F0"/>
                </a:solidFill>
                <a:latin typeface="Roboto"/>
                <a:ea typeface="Roboto"/>
                <a:cs typeface="Roboto"/>
                <a:sym typeface="Roboto"/>
              </a:endParaRPr>
            </a:p>
          </p:txBody>
        </p:sp>
        <p:sp>
          <p:nvSpPr>
            <p:cNvPr id="827" name="Google Shape;827;p66"/>
            <p:cNvSpPr/>
            <p:nvPr/>
          </p:nvSpPr>
          <p:spPr>
            <a:xfrm>
              <a:off x="8306364"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6"/>
            <p:cNvSpPr txBox="1"/>
            <p:nvPr/>
          </p:nvSpPr>
          <p:spPr>
            <a:xfrm>
              <a:off x="8411139"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03</a:t>
              </a:r>
              <a:endParaRPr sz="1200">
                <a:solidFill>
                  <a:srgbClr val="F0F0F0"/>
                </a:solidFill>
                <a:latin typeface="Roboto"/>
                <a:ea typeface="Roboto"/>
                <a:cs typeface="Roboto"/>
                <a:sym typeface="Roboto"/>
              </a:endParaRPr>
            </a:p>
          </p:txBody>
        </p:sp>
        <p:cxnSp>
          <p:nvCxnSpPr>
            <p:cNvPr id="829" name="Google Shape;829;p66"/>
            <p:cNvCxnSpPr>
              <a:stCxn id="823" idx="6"/>
              <a:endCxn id="825" idx="2"/>
            </p:cNvCxnSpPr>
            <p:nvPr/>
          </p:nvCxnSpPr>
          <p:spPr>
            <a:xfrm>
              <a:off x="1777263" y="2863238"/>
              <a:ext cx="2978400" cy="0"/>
            </a:xfrm>
            <a:prstGeom prst="straightConnector1">
              <a:avLst/>
            </a:prstGeom>
            <a:noFill/>
            <a:ln cap="flat" cmpd="sng" w="9525">
              <a:solidFill>
                <a:srgbClr val="4285F4"/>
              </a:solidFill>
              <a:prstDash val="solid"/>
              <a:round/>
              <a:headEnd len="med" w="med" type="none"/>
              <a:tailEnd len="med" w="med" type="none"/>
            </a:ln>
          </p:spPr>
        </p:cxnSp>
        <p:cxnSp>
          <p:nvCxnSpPr>
            <p:cNvPr id="830" name="Google Shape;830;p66"/>
            <p:cNvCxnSpPr>
              <a:stCxn id="825" idx="6"/>
              <a:endCxn id="827" idx="2"/>
            </p:cNvCxnSpPr>
            <p:nvPr/>
          </p:nvCxnSpPr>
          <p:spPr>
            <a:xfrm>
              <a:off x="5327868" y="2863238"/>
              <a:ext cx="2978400" cy="0"/>
            </a:xfrm>
            <a:prstGeom prst="straightConnector1">
              <a:avLst/>
            </a:prstGeom>
            <a:noFill/>
            <a:ln cap="flat" cmpd="sng" w="9525">
              <a:solidFill>
                <a:srgbClr val="4285F4"/>
              </a:solidFill>
              <a:prstDash val="solid"/>
              <a:round/>
              <a:headEnd len="med" w="med" type="none"/>
              <a:tailEnd len="med" w="med" type="none"/>
            </a:ln>
          </p:spPr>
        </p:cxnSp>
        <p:cxnSp>
          <p:nvCxnSpPr>
            <p:cNvPr id="831" name="Google Shape;831;p66"/>
            <p:cNvCxnSpPr/>
            <p:nvPr/>
          </p:nvCxnSpPr>
          <p:spPr>
            <a:xfrm rot="10800000">
              <a:off x="-8637" y="2863238"/>
              <a:ext cx="1213800" cy="0"/>
            </a:xfrm>
            <a:prstGeom prst="straightConnector1">
              <a:avLst/>
            </a:prstGeom>
            <a:noFill/>
            <a:ln cap="flat" cmpd="sng" w="9525">
              <a:solidFill>
                <a:srgbClr val="4285F4"/>
              </a:solidFill>
              <a:prstDash val="solid"/>
              <a:round/>
              <a:headEnd len="med" w="med" type="none"/>
              <a:tailEnd len="med" w="med" type="none"/>
            </a:ln>
          </p:spPr>
        </p:cxnSp>
        <p:cxnSp>
          <p:nvCxnSpPr>
            <p:cNvPr id="832" name="Google Shape;832;p66"/>
            <p:cNvCxnSpPr>
              <a:stCxn id="827" idx="6"/>
            </p:cNvCxnSpPr>
            <p:nvPr/>
          </p:nvCxnSpPr>
          <p:spPr>
            <a:xfrm>
              <a:off x="8878464" y="2863238"/>
              <a:ext cx="3309300" cy="0"/>
            </a:xfrm>
            <a:prstGeom prst="straightConnector1">
              <a:avLst/>
            </a:prstGeom>
            <a:noFill/>
            <a:ln cap="flat" cmpd="sng" w="9525">
              <a:solidFill>
                <a:srgbClr val="4285F4"/>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67"/>
          <p:cNvSpPr txBox="1"/>
          <p:nvPr/>
        </p:nvSpPr>
        <p:spPr>
          <a:xfrm>
            <a:off x="370037" y="522375"/>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lang="en-US" sz="2600">
                <a:solidFill>
                  <a:srgbClr val="666666"/>
                </a:solidFill>
                <a:latin typeface="Roboto"/>
                <a:ea typeface="Roboto"/>
                <a:cs typeface="Roboto"/>
                <a:sym typeface="Roboto"/>
              </a:rPr>
              <a:t>Configuring 2-way TLS from Edge to Target</a:t>
            </a:r>
            <a:endParaRPr sz="2600">
              <a:solidFill>
                <a:srgbClr val="666666"/>
              </a:solidFill>
              <a:latin typeface="Roboto"/>
              <a:ea typeface="Roboto"/>
              <a:cs typeface="Roboto"/>
              <a:sym typeface="Roboto"/>
            </a:endParaRPr>
          </a:p>
        </p:txBody>
      </p:sp>
      <p:sp>
        <p:nvSpPr>
          <p:cNvPr id="838" name="Google Shape;838;p67"/>
          <p:cNvSpPr txBox="1"/>
          <p:nvPr/>
        </p:nvSpPr>
        <p:spPr>
          <a:xfrm>
            <a:off x="1205175" y="3439350"/>
            <a:ext cx="3565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757575"/>
                </a:solidFill>
                <a:latin typeface="Roboto"/>
                <a:ea typeface="Roboto"/>
                <a:cs typeface="Roboto"/>
                <a:sym typeface="Roboto"/>
              </a:rPr>
              <a:t>Create a keystore and upload certificate and private key (These are typically supplied by the target system) using management API.</a:t>
            </a:r>
            <a:endParaRPr sz="1200">
              <a:solidFill>
                <a:srgbClr val="757575"/>
              </a:solidFill>
              <a:latin typeface="Roboto"/>
              <a:ea typeface="Roboto"/>
              <a:cs typeface="Roboto"/>
              <a:sym typeface="Roboto"/>
            </a:endParaRPr>
          </a:p>
          <a:p>
            <a:pPr indent="0" lvl="0" marL="0" rtl="0" algn="l">
              <a:spcBef>
                <a:spcPts val="0"/>
              </a:spcBef>
              <a:spcAft>
                <a:spcPts val="0"/>
              </a:spcAft>
              <a:buNone/>
            </a:pPr>
            <a:r>
              <a:t/>
            </a:r>
            <a:endParaRPr sz="700">
              <a:solidFill>
                <a:srgbClr val="757575"/>
              </a:solidFill>
              <a:latin typeface="Roboto"/>
              <a:ea typeface="Roboto"/>
              <a:cs typeface="Roboto"/>
              <a:sym typeface="Roboto"/>
            </a:endParaRPr>
          </a:p>
        </p:txBody>
      </p:sp>
      <p:sp>
        <p:nvSpPr>
          <p:cNvPr id="839" name="Google Shape;839;p67"/>
          <p:cNvSpPr txBox="1"/>
          <p:nvPr/>
        </p:nvSpPr>
        <p:spPr>
          <a:xfrm>
            <a:off x="4690425" y="3439350"/>
            <a:ext cx="3565200" cy="8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rgbClr val="666666"/>
                </a:solidFill>
                <a:latin typeface="Roboto"/>
                <a:ea typeface="Roboto"/>
                <a:cs typeface="Roboto"/>
                <a:sym typeface="Roboto"/>
              </a:rPr>
              <a:t>If the backend server uses a self-signed certificate, or a certificate that is not signed by a trusted CA, create a truststore on Edge that contains the CA chain that you received from the backend server using management API. </a:t>
            </a:r>
            <a:endParaRPr sz="1200">
              <a:solidFill>
                <a:srgbClr val="666666"/>
              </a:solidFill>
              <a:latin typeface="Roboto"/>
              <a:ea typeface="Roboto"/>
              <a:cs typeface="Roboto"/>
              <a:sym typeface="Roboto"/>
            </a:endParaRPr>
          </a:p>
          <a:p>
            <a:pPr indent="0" lvl="0" marL="0" rtl="0" algn="l">
              <a:lnSpc>
                <a:spcPct val="100000"/>
              </a:lnSpc>
              <a:spcBef>
                <a:spcPts val="1900"/>
              </a:spcBef>
              <a:spcAft>
                <a:spcPts val="0"/>
              </a:spcAft>
              <a:buNone/>
            </a:pPr>
            <a:r>
              <a:t/>
            </a:r>
            <a:endParaRPr sz="1000">
              <a:solidFill>
                <a:srgbClr val="666666"/>
              </a:solidFill>
              <a:latin typeface="Roboto"/>
              <a:ea typeface="Roboto"/>
              <a:cs typeface="Roboto"/>
              <a:sym typeface="Roboto"/>
            </a:endParaRPr>
          </a:p>
          <a:p>
            <a:pPr indent="0" lvl="0" marL="0" rtl="0" algn="l">
              <a:lnSpc>
                <a:spcPct val="100000"/>
              </a:lnSpc>
              <a:spcBef>
                <a:spcPts val="0"/>
              </a:spcBef>
              <a:spcAft>
                <a:spcPts val="0"/>
              </a:spcAft>
              <a:buNone/>
            </a:pPr>
            <a:r>
              <a:t/>
            </a:r>
            <a:endParaRPr sz="1000">
              <a:solidFill>
                <a:srgbClr val="666666"/>
              </a:solidFill>
              <a:latin typeface="Roboto"/>
              <a:ea typeface="Roboto"/>
              <a:cs typeface="Roboto"/>
              <a:sym typeface="Roboto"/>
            </a:endParaRPr>
          </a:p>
        </p:txBody>
      </p:sp>
      <p:sp>
        <p:nvSpPr>
          <p:cNvPr id="840" name="Google Shape;840;p67"/>
          <p:cNvSpPr txBox="1"/>
          <p:nvPr/>
        </p:nvSpPr>
        <p:spPr>
          <a:xfrm>
            <a:off x="8306375" y="3439350"/>
            <a:ext cx="3565200" cy="18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757575"/>
                </a:solidFill>
                <a:latin typeface="Roboto"/>
                <a:ea typeface="Roboto"/>
                <a:cs typeface="Roboto"/>
                <a:sym typeface="Roboto"/>
              </a:rPr>
              <a:t>Create the target server in the Edge UI with the suitable configuration using management API.</a:t>
            </a:r>
            <a:endParaRPr sz="1200">
              <a:solidFill>
                <a:srgbClr val="757575"/>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TargetServer </a:t>
            </a:r>
            <a:r>
              <a:rPr lang="en-US" sz="900">
                <a:solidFill>
                  <a:srgbClr val="EA4335"/>
                </a:solidFill>
                <a:latin typeface="Courier New"/>
                <a:ea typeface="Courier New"/>
                <a:cs typeface="Courier New"/>
                <a:sym typeface="Courier New"/>
              </a:rPr>
              <a:t>name</a:t>
            </a:r>
            <a:r>
              <a:rPr lang="en-US" sz="900">
                <a:solidFill>
                  <a:srgbClr val="666666"/>
                </a:solidFill>
                <a:latin typeface="Courier New"/>
                <a:ea typeface="Courier New"/>
                <a:cs typeface="Courier New"/>
                <a:sym typeface="Courier New"/>
              </a:rPr>
              <a:t>="</a:t>
            </a:r>
            <a:r>
              <a:rPr lang="en-US" sz="900">
                <a:solidFill>
                  <a:srgbClr val="34A853"/>
                </a:solidFill>
                <a:latin typeface="Courier New"/>
                <a:ea typeface="Courier New"/>
                <a:cs typeface="Courier New"/>
                <a:sym typeface="Courier New"/>
              </a:rPr>
              <a:t>target1</a:t>
            </a:r>
            <a:r>
              <a:rPr lang="en-US" sz="900">
                <a:solidFill>
                  <a:srgbClr val="666666"/>
                </a:solidFill>
                <a:latin typeface="Courier New"/>
                <a:ea typeface="Courier New"/>
                <a:cs typeface="Courier New"/>
                <a:sym typeface="Courier New"/>
              </a:rPr>
              <a:t>"&gt;</a:t>
            </a:r>
            <a:r>
              <a:rPr lang="en-US" sz="900">
                <a:solidFill>
                  <a:srgbClr val="4285F4"/>
                </a:solidFill>
                <a:latin typeface="Courier New"/>
                <a:ea typeface="Courier New"/>
                <a:cs typeface="Courier New"/>
                <a:sym typeface="Courier New"/>
              </a:rPr>
              <a:t> </a:t>
            </a:r>
            <a:endParaRPr sz="900">
              <a:solidFill>
                <a:srgbClr val="4285F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285F4"/>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SSLInfo</a:t>
            </a:r>
            <a:r>
              <a:rPr lang="en-US" sz="900">
                <a:solidFill>
                  <a:srgbClr val="666666"/>
                </a:solidFill>
                <a:latin typeface="Courier New"/>
                <a:ea typeface="Courier New"/>
                <a:cs typeface="Courier New"/>
                <a:sym typeface="Courier New"/>
              </a:rPr>
              <a:t>&gt;</a:t>
            </a:r>
            <a:endParaRPr sz="900">
              <a:solidFill>
                <a:srgbClr val="66666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285F4"/>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Enabled</a:t>
            </a:r>
            <a:r>
              <a:rPr lang="en-US" sz="900">
                <a:solidFill>
                  <a:srgbClr val="666666"/>
                </a:solidFill>
                <a:latin typeface="Courier New"/>
                <a:ea typeface="Courier New"/>
                <a:cs typeface="Courier New"/>
                <a:sym typeface="Courier New"/>
              </a:rPr>
              <a:t>&gt;true&lt;/</a:t>
            </a:r>
            <a:r>
              <a:rPr lang="en-US" sz="900">
                <a:solidFill>
                  <a:srgbClr val="4285F4"/>
                </a:solidFill>
                <a:latin typeface="Courier New"/>
                <a:ea typeface="Courier New"/>
                <a:cs typeface="Courier New"/>
                <a:sym typeface="Courier New"/>
              </a:rPr>
              <a:t>Enabled</a:t>
            </a:r>
            <a:r>
              <a:rPr lang="en-US" sz="900">
                <a:solidFill>
                  <a:srgbClr val="4285F4"/>
                </a:solidFill>
                <a:highlight>
                  <a:srgbClr val="666666"/>
                </a:highlight>
                <a:latin typeface="Courier New"/>
                <a:ea typeface="Courier New"/>
                <a:cs typeface="Courier New"/>
                <a:sym typeface="Courier New"/>
              </a:rPr>
              <a:t>&gt;</a:t>
            </a:r>
            <a:r>
              <a:rPr lang="en-US" sz="900">
                <a:solidFill>
                  <a:srgbClr val="484848"/>
                </a:solidFill>
                <a:latin typeface="Courier New"/>
                <a:ea typeface="Courier New"/>
                <a:cs typeface="Courier New"/>
                <a:sym typeface="Courier New"/>
              </a:rPr>
              <a: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ClientAuthEnabled</a:t>
            </a:r>
            <a:r>
              <a:rPr lang="en-US" sz="900">
                <a:solidFill>
                  <a:srgbClr val="666666"/>
                </a:solidFill>
                <a:latin typeface="Courier New"/>
                <a:ea typeface="Courier New"/>
                <a:cs typeface="Courier New"/>
                <a:sym typeface="Courier New"/>
              </a:rPr>
              <a:t>&gt;true&lt;/</a:t>
            </a:r>
            <a:r>
              <a:rPr lang="en-US" sz="900">
                <a:solidFill>
                  <a:srgbClr val="4285F4"/>
                </a:solidFill>
                <a:latin typeface="Courier New"/>
                <a:ea typeface="Courier New"/>
                <a:cs typeface="Courier New"/>
                <a:sym typeface="Courier New"/>
              </a:rPr>
              <a:t>ClientAuthEnabled</a:t>
            </a:r>
            <a:r>
              <a:rPr lang="en-US" sz="900">
                <a:solidFill>
                  <a:srgbClr val="666666"/>
                </a:solidFill>
                <a:latin typeface="Courier New"/>
                <a:ea typeface="Courier New"/>
                <a:cs typeface="Courier New"/>
                <a:sym typeface="Courier New"/>
              </a:rPr>
              <a:t>&gt;</a:t>
            </a:r>
            <a:r>
              <a:rPr lang="en-US" sz="900">
                <a:solidFill>
                  <a:srgbClr val="484848"/>
                </a:solidFill>
                <a:latin typeface="Courier New"/>
                <a:ea typeface="Courier New"/>
                <a:cs typeface="Courier New"/>
                <a:sym typeface="Courier New"/>
              </a:rPr>
              <a: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KeyAlias&gt;</a:t>
            </a:r>
            <a:r>
              <a:rPr lang="en-US" sz="900">
                <a:solidFill>
                  <a:srgbClr val="484848"/>
                </a:solidFill>
                <a:latin typeface="Courier New"/>
                <a:ea typeface="Courier New"/>
                <a:cs typeface="Courier New"/>
                <a:sym typeface="Courier New"/>
              </a:rPr>
              <a:t>myKeystore</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KeyAlias</a:t>
            </a:r>
            <a:r>
              <a:rPr lang="en-US" sz="900">
                <a:solidFill>
                  <a:srgbClr val="666666"/>
                </a:solidFill>
                <a:latin typeface="Courier New"/>
                <a:ea typeface="Courier New"/>
                <a:cs typeface="Courier New"/>
                <a:sym typeface="Courier New"/>
              </a:rPr>
              <a:t>&gt;</a:t>
            </a:r>
            <a:r>
              <a:rPr lang="en-US" sz="900">
                <a:solidFill>
                  <a:srgbClr val="484848"/>
                </a:solidFill>
                <a:latin typeface="Courier New"/>
                <a:ea typeface="Courier New"/>
                <a:cs typeface="Courier New"/>
                <a:sym typeface="Courier New"/>
              </a:rPr>
              <a:t> </a:t>
            </a:r>
            <a:endParaRPr sz="900">
              <a:solidFill>
                <a:srgbClr val="48484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KeyStore&gt;</a:t>
            </a:r>
            <a:r>
              <a:rPr lang="en-US" sz="900">
                <a:solidFill>
                  <a:srgbClr val="484848"/>
                </a:solidFill>
                <a:latin typeface="Courier New"/>
                <a:ea typeface="Courier New"/>
                <a:cs typeface="Courier New"/>
                <a:sym typeface="Courier New"/>
              </a:rPr>
              <a:t>myKey</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KeyStore</a:t>
            </a:r>
            <a:r>
              <a:rPr lang="en-US" sz="900">
                <a:solidFill>
                  <a:srgbClr val="666666"/>
                </a:solidFill>
                <a:latin typeface="Courier New"/>
                <a:ea typeface="Courier New"/>
                <a:cs typeface="Courier New"/>
                <a:sym typeface="Courier New"/>
              </a:rPr>
              <a:t>&gt;</a:t>
            </a:r>
            <a:r>
              <a:rPr lang="en-US" sz="900">
                <a:solidFill>
                  <a:srgbClr val="4285F4"/>
                </a:solidFill>
                <a:latin typeface="Courier New"/>
                <a:ea typeface="Courier New"/>
                <a:cs typeface="Courier New"/>
                <a:sym typeface="Courier New"/>
              </a:rPr>
              <a:t> </a:t>
            </a:r>
            <a:endParaRPr sz="900">
              <a:solidFill>
                <a:srgbClr val="4285F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TrustStore&gt;</a:t>
            </a:r>
            <a:r>
              <a:rPr lang="en-US" sz="900">
                <a:solidFill>
                  <a:srgbClr val="484848"/>
                </a:solidFill>
                <a:latin typeface="Courier New"/>
                <a:ea typeface="Courier New"/>
                <a:cs typeface="Courier New"/>
                <a:sym typeface="Courier New"/>
              </a:rPr>
              <a:t>myTrustStore</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TrustStore</a:t>
            </a:r>
            <a:r>
              <a:rPr lang="en-US" sz="900">
                <a:solidFill>
                  <a:srgbClr val="666666"/>
                </a:solidFill>
                <a:latin typeface="Courier New"/>
                <a:ea typeface="Courier New"/>
                <a:cs typeface="Courier New"/>
                <a:sym typeface="Courier New"/>
              </a:rPr>
              <a:t>&gt;</a:t>
            </a:r>
            <a:endParaRPr sz="900">
              <a:solidFill>
                <a:srgbClr val="66666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484848"/>
                </a:solidFill>
                <a:latin typeface="Courier New"/>
                <a:ea typeface="Courier New"/>
                <a:cs typeface="Courier New"/>
                <a:sym typeface="Courier New"/>
              </a:rPr>
              <a:t>  </a:t>
            </a: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SSLInfo</a:t>
            </a:r>
            <a:r>
              <a:rPr lang="en-US" sz="900">
                <a:solidFill>
                  <a:srgbClr val="666666"/>
                </a:solidFill>
                <a:latin typeface="Courier New"/>
                <a:ea typeface="Courier New"/>
                <a:cs typeface="Courier New"/>
                <a:sym typeface="Courier New"/>
              </a:rPr>
              <a:t>&gt;</a:t>
            </a:r>
            <a:r>
              <a:rPr lang="en-US" sz="900">
                <a:solidFill>
                  <a:srgbClr val="4285F4"/>
                </a:solidFill>
                <a:latin typeface="Courier New"/>
                <a:ea typeface="Courier New"/>
                <a:cs typeface="Courier New"/>
                <a:sym typeface="Courier New"/>
              </a:rPr>
              <a:t> </a:t>
            </a:r>
            <a:endParaRPr sz="900">
              <a:solidFill>
                <a:srgbClr val="4285F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900">
                <a:solidFill>
                  <a:srgbClr val="666666"/>
                </a:solidFill>
                <a:latin typeface="Courier New"/>
                <a:ea typeface="Courier New"/>
                <a:cs typeface="Courier New"/>
                <a:sym typeface="Courier New"/>
              </a:rPr>
              <a:t>&lt;/</a:t>
            </a:r>
            <a:r>
              <a:rPr lang="en-US" sz="900">
                <a:solidFill>
                  <a:srgbClr val="4285F4"/>
                </a:solidFill>
                <a:latin typeface="Courier New"/>
                <a:ea typeface="Courier New"/>
                <a:cs typeface="Courier New"/>
                <a:sym typeface="Courier New"/>
              </a:rPr>
              <a:t>TargetServer</a:t>
            </a:r>
            <a:r>
              <a:rPr lang="en-US" sz="900">
                <a:solidFill>
                  <a:srgbClr val="666666"/>
                </a:solidFill>
                <a:latin typeface="Courier New"/>
                <a:ea typeface="Courier New"/>
                <a:cs typeface="Courier New"/>
                <a:sym typeface="Courier New"/>
              </a:rPr>
              <a:t>&gt;</a:t>
            </a:r>
            <a:endParaRPr sz="9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484848"/>
              </a:solidFill>
              <a:latin typeface="Courier New"/>
              <a:ea typeface="Courier New"/>
              <a:cs typeface="Courier New"/>
              <a:sym typeface="Courier New"/>
            </a:endParaRPr>
          </a:p>
          <a:p>
            <a:pPr indent="0" lvl="0" marL="0" rtl="0" algn="l">
              <a:spcBef>
                <a:spcPts val="0"/>
              </a:spcBef>
              <a:spcAft>
                <a:spcPts val="0"/>
              </a:spcAft>
              <a:buNone/>
            </a:pPr>
            <a:r>
              <a:t/>
            </a:r>
            <a:endParaRPr sz="800">
              <a:solidFill>
                <a:srgbClr val="757575"/>
              </a:solidFill>
              <a:latin typeface="Roboto"/>
              <a:ea typeface="Roboto"/>
              <a:cs typeface="Roboto"/>
              <a:sym typeface="Roboto"/>
            </a:endParaRPr>
          </a:p>
        </p:txBody>
      </p:sp>
      <p:sp>
        <p:nvSpPr>
          <p:cNvPr id="841" name="Google Shape;841;p67"/>
          <p:cNvSpPr txBox="1"/>
          <p:nvPr/>
        </p:nvSpPr>
        <p:spPr>
          <a:xfrm>
            <a:off x="12051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Client keystore</a:t>
            </a:r>
            <a:endParaRPr b="1" sz="1200">
              <a:solidFill>
                <a:srgbClr val="757575"/>
              </a:solidFill>
              <a:latin typeface="Roboto"/>
              <a:ea typeface="Roboto"/>
              <a:cs typeface="Roboto"/>
              <a:sym typeface="Roboto"/>
            </a:endParaRPr>
          </a:p>
        </p:txBody>
      </p:sp>
      <p:sp>
        <p:nvSpPr>
          <p:cNvPr id="842" name="Google Shape;842;p67"/>
          <p:cNvSpPr txBox="1"/>
          <p:nvPr/>
        </p:nvSpPr>
        <p:spPr>
          <a:xfrm>
            <a:off x="47420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Truststore</a:t>
            </a:r>
            <a:endParaRPr b="1" sz="1200">
              <a:solidFill>
                <a:srgbClr val="757575"/>
              </a:solidFill>
              <a:latin typeface="Roboto"/>
              <a:ea typeface="Roboto"/>
              <a:cs typeface="Roboto"/>
              <a:sym typeface="Roboto"/>
            </a:endParaRPr>
          </a:p>
        </p:txBody>
      </p:sp>
      <p:sp>
        <p:nvSpPr>
          <p:cNvPr id="843" name="Google Shape;843;p67"/>
          <p:cNvSpPr txBox="1"/>
          <p:nvPr/>
        </p:nvSpPr>
        <p:spPr>
          <a:xfrm>
            <a:off x="8306375" y="2960500"/>
            <a:ext cx="1455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757575"/>
                </a:solidFill>
                <a:latin typeface="Roboto"/>
                <a:ea typeface="Roboto"/>
                <a:cs typeface="Roboto"/>
                <a:sym typeface="Roboto"/>
              </a:rPr>
              <a:t>Target server</a:t>
            </a:r>
            <a:endParaRPr b="1" sz="1200">
              <a:solidFill>
                <a:srgbClr val="757575"/>
              </a:solidFill>
              <a:latin typeface="Roboto"/>
              <a:ea typeface="Roboto"/>
              <a:cs typeface="Roboto"/>
              <a:sym typeface="Roboto"/>
            </a:endParaRPr>
          </a:p>
        </p:txBody>
      </p:sp>
      <p:grpSp>
        <p:nvGrpSpPr>
          <p:cNvPr id="844" name="Google Shape;844;p67"/>
          <p:cNvGrpSpPr/>
          <p:nvPr/>
        </p:nvGrpSpPr>
        <p:grpSpPr>
          <a:xfrm>
            <a:off x="-8637" y="2119988"/>
            <a:ext cx="12196402" cy="572100"/>
            <a:chOff x="-8637" y="2577188"/>
            <a:chExt cx="12196402" cy="572100"/>
          </a:xfrm>
        </p:grpSpPr>
        <p:sp>
          <p:nvSpPr>
            <p:cNvPr id="845" name="Google Shape;845;p67"/>
            <p:cNvSpPr/>
            <p:nvPr/>
          </p:nvSpPr>
          <p:spPr>
            <a:xfrm>
              <a:off x="1205163"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7"/>
            <p:cNvSpPr txBox="1"/>
            <p:nvPr/>
          </p:nvSpPr>
          <p:spPr>
            <a:xfrm>
              <a:off x="1309938"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01</a:t>
              </a:r>
              <a:endParaRPr sz="1200">
                <a:solidFill>
                  <a:srgbClr val="F0F0F0"/>
                </a:solidFill>
                <a:latin typeface="Roboto"/>
                <a:ea typeface="Roboto"/>
                <a:cs typeface="Roboto"/>
                <a:sym typeface="Roboto"/>
              </a:endParaRPr>
            </a:p>
          </p:txBody>
        </p:sp>
        <p:sp>
          <p:nvSpPr>
            <p:cNvPr id="847" name="Google Shape;847;p67"/>
            <p:cNvSpPr/>
            <p:nvPr/>
          </p:nvSpPr>
          <p:spPr>
            <a:xfrm>
              <a:off x="4755768"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7"/>
            <p:cNvSpPr txBox="1"/>
            <p:nvPr/>
          </p:nvSpPr>
          <p:spPr>
            <a:xfrm>
              <a:off x="4860543"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02</a:t>
              </a:r>
              <a:endParaRPr sz="1200">
                <a:solidFill>
                  <a:srgbClr val="F0F0F0"/>
                </a:solidFill>
                <a:latin typeface="Roboto"/>
                <a:ea typeface="Roboto"/>
                <a:cs typeface="Roboto"/>
                <a:sym typeface="Roboto"/>
              </a:endParaRPr>
            </a:p>
          </p:txBody>
        </p:sp>
        <p:sp>
          <p:nvSpPr>
            <p:cNvPr id="849" name="Google Shape;849;p67"/>
            <p:cNvSpPr/>
            <p:nvPr/>
          </p:nvSpPr>
          <p:spPr>
            <a:xfrm>
              <a:off x="8306364" y="2577188"/>
              <a:ext cx="572100" cy="572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7"/>
            <p:cNvSpPr txBox="1"/>
            <p:nvPr/>
          </p:nvSpPr>
          <p:spPr>
            <a:xfrm>
              <a:off x="8411139" y="2672438"/>
              <a:ext cx="3657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0F0F0"/>
                  </a:solidFill>
                  <a:latin typeface="Roboto"/>
                  <a:ea typeface="Roboto"/>
                  <a:cs typeface="Roboto"/>
                  <a:sym typeface="Roboto"/>
                </a:rPr>
                <a:t>03</a:t>
              </a:r>
              <a:endParaRPr sz="1200">
                <a:solidFill>
                  <a:srgbClr val="F0F0F0"/>
                </a:solidFill>
                <a:latin typeface="Roboto"/>
                <a:ea typeface="Roboto"/>
                <a:cs typeface="Roboto"/>
                <a:sym typeface="Roboto"/>
              </a:endParaRPr>
            </a:p>
          </p:txBody>
        </p:sp>
        <p:cxnSp>
          <p:nvCxnSpPr>
            <p:cNvPr id="851" name="Google Shape;851;p67"/>
            <p:cNvCxnSpPr>
              <a:stCxn id="845" idx="6"/>
              <a:endCxn id="847" idx="2"/>
            </p:cNvCxnSpPr>
            <p:nvPr/>
          </p:nvCxnSpPr>
          <p:spPr>
            <a:xfrm>
              <a:off x="1777263" y="2863238"/>
              <a:ext cx="2978400" cy="0"/>
            </a:xfrm>
            <a:prstGeom prst="straightConnector1">
              <a:avLst/>
            </a:prstGeom>
            <a:noFill/>
            <a:ln cap="flat" cmpd="sng" w="9525">
              <a:solidFill>
                <a:srgbClr val="4285F4"/>
              </a:solidFill>
              <a:prstDash val="solid"/>
              <a:round/>
              <a:headEnd len="med" w="med" type="none"/>
              <a:tailEnd len="med" w="med" type="none"/>
            </a:ln>
          </p:spPr>
        </p:cxnSp>
        <p:cxnSp>
          <p:nvCxnSpPr>
            <p:cNvPr id="852" name="Google Shape;852;p67"/>
            <p:cNvCxnSpPr>
              <a:stCxn id="847" idx="6"/>
              <a:endCxn id="849" idx="2"/>
            </p:cNvCxnSpPr>
            <p:nvPr/>
          </p:nvCxnSpPr>
          <p:spPr>
            <a:xfrm>
              <a:off x="5327868" y="2863238"/>
              <a:ext cx="2978400" cy="0"/>
            </a:xfrm>
            <a:prstGeom prst="straightConnector1">
              <a:avLst/>
            </a:prstGeom>
            <a:noFill/>
            <a:ln cap="flat" cmpd="sng" w="9525">
              <a:solidFill>
                <a:srgbClr val="4285F4"/>
              </a:solidFill>
              <a:prstDash val="solid"/>
              <a:round/>
              <a:headEnd len="med" w="med" type="none"/>
              <a:tailEnd len="med" w="med" type="none"/>
            </a:ln>
          </p:spPr>
        </p:cxnSp>
        <p:cxnSp>
          <p:nvCxnSpPr>
            <p:cNvPr id="853" name="Google Shape;853;p67"/>
            <p:cNvCxnSpPr/>
            <p:nvPr/>
          </p:nvCxnSpPr>
          <p:spPr>
            <a:xfrm rot="10800000">
              <a:off x="-8637" y="2863238"/>
              <a:ext cx="1213800" cy="0"/>
            </a:xfrm>
            <a:prstGeom prst="straightConnector1">
              <a:avLst/>
            </a:prstGeom>
            <a:noFill/>
            <a:ln cap="flat" cmpd="sng" w="9525">
              <a:solidFill>
                <a:srgbClr val="4285F4"/>
              </a:solidFill>
              <a:prstDash val="solid"/>
              <a:round/>
              <a:headEnd len="med" w="med" type="none"/>
              <a:tailEnd len="med" w="med" type="none"/>
            </a:ln>
          </p:spPr>
        </p:cxnSp>
        <p:cxnSp>
          <p:nvCxnSpPr>
            <p:cNvPr id="854" name="Google Shape;854;p67"/>
            <p:cNvCxnSpPr>
              <a:stCxn id="849" idx="6"/>
            </p:cNvCxnSpPr>
            <p:nvPr/>
          </p:nvCxnSpPr>
          <p:spPr>
            <a:xfrm>
              <a:off x="8878464" y="2863238"/>
              <a:ext cx="3309300" cy="0"/>
            </a:xfrm>
            <a:prstGeom prst="straightConnector1">
              <a:avLst/>
            </a:prstGeom>
            <a:noFill/>
            <a:ln cap="flat" cmpd="sng" w="9525">
              <a:solidFill>
                <a:srgbClr val="4285F4"/>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Apigee Template 2016-1">
  <a:themeElements>
    <a:clrScheme name="Apigee (Sept 2015)">
      <a:dk1>
        <a:srgbClr val="5A5A5A"/>
      </a:dk1>
      <a:lt1>
        <a:srgbClr val="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